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03390" y="6784899"/>
            <a:ext cx="3132454" cy="4254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334" y="115582"/>
            <a:ext cx="678180" cy="9141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98205" y="232600"/>
            <a:ext cx="2052573" cy="2995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92511" y="227012"/>
            <a:ext cx="5573395" cy="31711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0339" y="6780453"/>
            <a:ext cx="4588002" cy="4768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8128" y="2209926"/>
            <a:ext cx="3057143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6125" y="2280031"/>
            <a:ext cx="7661148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106406" y="6785559"/>
            <a:ext cx="46482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insst.es/materias/riesgos/riesgos-psicosociales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o8llRcHTMU?t=12981" TargetMode="External"/><Relationship Id="rId3" Type="http://schemas.openxmlformats.org/officeDocument/2006/relationships/image" Target="../media/image1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hyperlink" Target="https://spl-clm.es/publicada-en-el-docm-de-03-de-marzo-2023-la-ley-5-2023-de-modificacion-de-la-ley-8-2002-de-coordinacion-de-policias-locales-de-castilla-la-mancha/" TargetMode="External"/><Relationship Id="rId8" Type="http://schemas.openxmlformats.org/officeDocument/2006/relationships/hyperlink" Target="https://www.castillalamancha.es/sites/default/files/documentos/pdf/20190412/decreto_26-2019que_modifica_el_decreto_110-2006_por_el_que_se_aprueba_el_reglamento_de_la_ley_de_coordinacion_de_policias_locales.pdf" TargetMode="External"/><Relationship Id="rId9" Type="http://schemas.openxmlformats.org/officeDocument/2006/relationships/image" Target="../media/image19.png"/><Relationship Id="rId10" Type="http://schemas.openxmlformats.org/officeDocument/2006/relationships/image" Target="../media/image2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l-clm.es/wp-content/uploads/2022/12/ANEXO_I_DESARROLLO_DEL_ARTICULADO_DE_LAS_PROPUESTAS_DE_ENMIENDAS_POR_PARTE_DEL_SPL_CLM_al_PROYECTO_D.pdf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e.es/buscar/act.php?id=BOE-A-1995-24292" TargetMode="External"/><Relationship Id="rId3" Type="http://schemas.openxmlformats.org/officeDocument/2006/relationships/hyperlink" Target="https://www.boe.es/buscar/act.php?id=BOE-A-1995-24292&amp;p=20220908&amp;tn=1&amp;a4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oe.es/buscar/act.php?id=BOE-A-2011-18401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hyperlink" Target="https://spl-clm.es/wp-content/uploads/2023/03/DOCUMENTO-CSL-MODELO-POLICIAL-Y-JUBILACION-ANTICIPADA-2.pdf" TargetMode="External"/><Relationship Id="rId5" Type="http://schemas.openxmlformats.org/officeDocument/2006/relationships/hyperlink" Target="https://spl-clm.es/wp-content/uploads/2023/03/CRONOLOGIA-CSL-DIFUSION-DOCUMENTO-JUBILACION-06-08.pdf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e.es/buscar/act.php?id=BOE-A-2018-17135" TargetMode="External"/><Relationship Id="rId3" Type="http://schemas.openxmlformats.org/officeDocument/2006/relationships/image" Target="../media/image26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27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hyperlink" Target="https://spl-clm.es/boe-15-diciembre-2018-publica-el-rd-1449-2018-del-adelanto-de-la-edad-de-jubilacion-de-ls-componentes-de-los-cuerpos-de-policia-local/" TargetMode="External"/><Relationship Id="rId9" Type="http://schemas.openxmlformats.org/officeDocument/2006/relationships/hyperlink" Target="https://spl-clm.es/el-consejo-de-ministros-aprueba-la-jubilacion-anticipada-de-los-policias-locales-los-suenos-a-veces-se-hacen-realidad/" TargetMode="External"/><Relationship Id="rId10" Type="http://schemas.openxmlformats.org/officeDocument/2006/relationships/hyperlink" Target="https://spl-clm.es/rueda-de-prensa-femp-manana-el-consejo-de-ministros-aprobara-el-adelanto-de-la-edad-de-jubilacion-de-los-policias-locales-objetivo-alcanzado-tras-un-camino-largo-y-dificil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pl-clm.es/wp-content/uploads/2023/03/MEMORIA-NORMATIVA-PROYECTO-RD-COEFICIENTES-REDUCTORES-PL-03-JUL-2017.pdf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eg-social.es/wps/portal/wss/internet/Trabajadores/PrestacionesPensionesTrabajadores/10963/28393/28464" TargetMode="External"/><Relationship Id="rId3" Type="http://schemas.openxmlformats.org/officeDocument/2006/relationships/image" Target="../media/image2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berley.es/legislacion/rdleg-8-2015-30-oct-tr-ley-general-seguridad-social-lgss-23990341/8#ancla_9677278" TargetMode="External"/><Relationship Id="rId3" Type="http://schemas.openxmlformats.org/officeDocument/2006/relationships/hyperlink" Target="https://www.hacienda.gob.es/Documentacion/Publico/GabineteMinistro/Notas%20Prensa/2022/CONSEJO-DE-MINISTROS/26-07-22-NP-CM-Transferencia-credito-Mossos-y-Policia-Navarra.pdf" TargetMode="External"/><Relationship Id="rId4" Type="http://schemas.openxmlformats.org/officeDocument/2006/relationships/image" Target="../media/image2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oe.es/biblioteca_juridica/anuarios_derecho/abrir_pdf.php?id=ANU-L-2022-00000002101" TargetMode="External"/><Relationship Id="rId3" Type="http://schemas.openxmlformats.org/officeDocument/2006/relationships/image" Target="../media/image3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e.es/buscar/act.php?id=BOE-A-2015-13436" TargetMode="External"/><Relationship Id="rId3" Type="http://schemas.openxmlformats.org/officeDocument/2006/relationships/image" Target="../media/image3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hyperlink" Target="https://www.portalclasespasivas.gob.es/sitios/clasespasivas/es-ES/Paginas/inicio.aspx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eg-social.es/wps/portal/wss/internet/Trabajadores/PrestacionesPensionesTrabajadores/10960/28750/28680/28700/28709/42804" TargetMode="External"/><Relationship Id="rId3" Type="http://schemas.openxmlformats.org/officeDocument/2006/relationships/image" Target="../media/image3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l-clm.es/wp-content/uploads/2020/09/2020.09.23-Titulares-GPP-Ana-Bel%C3%A9n-V%C3%A1zquez-PNL-polic%C3%ADa-local-como-profesi%C3%B3n-de-riesgo.pdf" TargetMode="External"/><Relationship Id="rId3" Type="http://schemas.openxmlformats.org/officeDocument/2006/relationships/image" Target="../media/image3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oe.es/buscar/act.php?id=BOE-A-1997-1853" TargetMode="Externa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https://www.20minutos.es/noticia/3762844/0/pp-llevara-mociones-ayuntamientos-diputacion-para-declarar-policia-local-como-profesion-riesgo/" TargetMode="External"/><Relationship Id="rId4" Type="http://schemas.openxmlformats.org/officeDocument/2006/relationships/hyperlink" Target="https://www.laverdad.es/murcia/ciudadanos-reclama-20191025203351-nt.html" TargetMode="External"/><Relationship Id="rId5" Type="http://schemas.openxmlformats.org/officeDocument/2006/relationships/hyperlink" Target="https://www.larazon.es/local/comunidad-valenciana/ciudadanos-pide-que-la-profesion-de-policia-local-sea-catalogada-como-de-riesgo-FG25108863/" TargetMode="External"/><Relationship Id="rId6" Type="http://schemas.openxmlformats.org/officeDocument/2006/relationships/hyperlink" Target="https://valenciaplaza.com/ciudadanos-propone-que-la-policia-local-sea-declarada-una-profesion-de-riesgo" TargetMode="External"/><Relationship Id="rId7" Type="http://schemas.openxmlformats.org/officeDocument/2006/relationships/hyperlink" Target="https://www.lavanguardia.com/politica/20191019/471066726491/vox-reclama-que-se-reconozca-como-profesion-de-riesgo-a-los-policias-locales.html" TargetMode="External"/><Relationship Id="rId8" Type="http://schemas.openxmlformats.org/officeDocument/2006/relationships/hyperlink" Target="https://www.europapress.es/andalucia/noticia-parlamento-apoya-unanimidad-pnl-pp-reconocer-profesion-riesgo-policias-locales-20190523142015.html" TargetMode="External"/><Relationship Id="rId9" Type="http://schemas.openxmlformats.org/officeDocument/2006/relationships/hyperlink" Target="https://twitter.com/vox_congreso/status/1156584862616358912" TargetMode="External"/><Relationship Id="rId10" Type="http://schemas.openxmlformats.org/officeDocument/2006/relationships/hyperlink" Target="https://ignacioblanco.es/vox-exige-el-reconocimiento-de-la-policia-local-como-profesion-de-riesgo/" TargetMode="External"/><Relationship Id="rId11" Type="http://schemas.openxmlformats.org/officeDocument/2006/relationships/hyperlink" Target="https://www.20minutos.es/noticia/3598858/0/podemos-pedira-parlamento-que-se-considere-policias-locales-profesion-riesgo/" TargetMode="External"/><Relationship Id="rId12" Type="http://schemas.openxmlformats.org/officeDocument/2006/relationships/hyperlink" Target="https://www.parlamento-larioja.org/conoce-el-parlamento/legislaturas-anteriores/legislatura-9/iniciativas/pnlp/9l-pnlp-0430" TargetMode="External"/><Relationship Id="rId13" Type="http://schemas.openxmlformats.org/officeDocument/2006/relationships/image" Target="../media/image37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https://spl-clm.es/wp-content/uploads/2023/03/PNL-PP-CONGRESO-SEP-CADUCADA.pdf" TargetMode="External"/><Relationship Id="rId4" Type="http://schemas.openxmlformats.org/officeDocument/2006/relationships/image" Target="../media/image38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https://spl-clm.es/wp-content/uploads/2023/03/PNL-PP-VOX-CONGRESO-SEP-CADUCADA.pdf" TargetMode="External"/><Relationship Id="rId4" Type="http://schemas.openxmlformats.org/officeDocument/2006/relationships/image" Target="../media/image3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l-clm.es/wp-content/uploads/2023/03/1020656_IniciativaGobiernoe8e49601b00e48379263089aacb45ed0.pdf" TargetMode="External"/><Relationship Id="rId3" Type="http://schemas.openxmlformats.org/officeDocument/2006/relationships/image" Target="../media/image40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rtve.es/noticias/20221026/tiroteo-hombre-atrincherado-policia-villamayor-argamasilla-ciudad-real/2407062.shtml" TargetMode="External"/><Relationship Id="rId3" Type="http://schemas.openxmlformats.org/officeDocument/2006/relationships/image" Target="../media/image41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EGvYnadYe_s" TargetMode="External"/><Relationship Id="rId3" Type="http://schemas.openxmlformats.org/officeDocument/2006/relationships/hyperlink" Target="https://www.publico.es/videos/1029354/la-policia-local-acude-al-funeral-del-agente-fallecido-en-el-tiroteo-de-argamasilla" TargetMode="External"/><Relationship Id="rId4" Type="http://schemas.openxmlformats.org/officeDocument/2006/relationships/hyperlink" Target="https://spl-clm.es/el-companero-javier-delgado-de-argamasilla-de-calatrava-cr-herido-en-la-intervencion-de-ayer-donde-fallecio-el-companero-alejandro-congosto-ha-intervenido-por-videollamada-en-la-asamblea-regional-d/" TargetMode="External"/><Relationship Id="rId5" Type="http://schemas.openxmlformats.org/officeDocument/2006/relationships/hyperlink" Target="https://spl-clm.es/consternacion-y-dolor-en-los-componentes-de-los-cuerpos-de-policia-local-de-castilla-la-mancha-por-el-fallecimiento-del-companero-alejandro-congosto-de-argamasilla-de-calatrava-cr-al-recibir-un-disp/" TargetMode="External"/><Relationship Id="rId6" Type="http://schemas.openxmlformats.org/officeDocument/2006/relationships/hyperlink" Target="https://www.miciudadreal.es/2023/02/16/javier-delgado-el-policia-local-herido-en-el-tiroteo-de-argamasilla-de-calatrava-vuelve-al-quirofano/" TargetMode="External"/><Relationship Id="rId7" Type="http://schemas.openxmlformats.org/officeDocument/2006/relationships/image" Target="../media/image42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T2QApwtE8zQ" TargetMode="External"/><Relationship Id="rId3" Type="http://schemas.openxmlformats.org/officeDocument/2006/relationships/image" Target="../media/image43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hyperlink" Target="https://www.isfes.es/jornadas-profesionales-prevencion-riesgos-laborales/" TargetMode="External"/><Relationship Id="rId5" Type="http://schemas.openxmlformats.org/officeDocument/2006/relationships/image" Target="../media/image46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uria.europa.eu/juris/document/document_print.jsf%3Bjsessionid%3D9ea7d2dc30dbe366cc955ffe42639138d056278d5a50.e34KaxiLc3qMb40Rch0SaxuLbhr0?doclang=ES&amp;text&amp;pageIndex=0&amp;part=1&amp;mode=DOC&amp;docid=57299&amp;occ=first&amp;dir&amp;cid=350011" TargetMode="External"/><Relationship Id="rId3" Type="http://schemas.openxmlformats.org/officeDocument/2006/relationships/hyperlink" Target="https://www.mites.gob.es/itss/ITSS/ITSS_Descargas/Sala_de_comunicaciones/Noticias/2014/adj_not_20140606_2.pdf" TargetMode="External"/><Relationship Id="rId4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l-clm.es/la-inspeccion-provincial-de-trabajo-requiere-al-ayuntamiento-de-albacete-para-la-inclusion-en-el-sistema-de-prevencion-de-riesgos-laborales-a-la-policia-local-de-albacete/" TargetMode="External"/><Relationship Id="rId3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044" y="6774103"/>
            <a:ext cx="3132454" cy="425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754" y="71767"/>
            <a:ext cx="678180" cy="9141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2295" y="64135"/>
            <a:ext cx="4588002" cy="476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0152" y="1016228"/>
            <a:ext cx="8271129" cy="55149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544" y="1192022"/>
            <a:ext cx="9939655" cy="129476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367155">
              <a:lnSpc>
                <a:spcPct val="100000"/>
              </a:lnSpc>
            </a:pPr>
            <a:r>
              <a:rPr dirty="0" sz="3600" spc="-5" b="1">
                <a:solidFill>
                  <a:srgbClr val="00AFEF"/>
                </a:solidFill>
                <a:latin typeface="Tahoma"/>
                <a:cs typeface="Tahoma"/>
              </a:rPr>
              <a:t>POLICÍA</a:t>
            </a:r>
            <a:endParaRPr sz="3600">
              <a:latin typeface="Tahoma"/>
              <a:cs typeface="Tahoma"/>
            </a:endParaRPr>
          </a:p>
          <a:p>
            <a:pPr marL="4354195">
              <a:lnSpc>
                <a:spcPct val="100000"/>
              </a:lnSpc>
              <a:spcBef>
                <a:spcPts val="1165"/>
              </a:spcBef>
            </a:pPr>
            <a:r>
              <a:rPr dirty="0" sz="3600" spc="-10" b="1">
                <a:solidFill>
                  <a:srgbClr val="FFFFFF"/>
                </a:solidFill>
                <a:latin typeface="Tahoma"/>
                <a:cs typeface="Tahoma"/>
              </a:rPr>
              <a:t>PROFESIÓN</a:t>
            </a:r>
            <a:r>
              <a:rPr dirty="0" sz="36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3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6509" y="6785559"/>
            <a:ext cx="36957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>
                <a:latin typeface="Calibri"/>
                <a:cs typeface="Calibri"/>
              </a:rPr>
              <a:t>Pá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612" y="1461516"/>
            <a:ext cx="9170670" cy="4696460"/>
            <a:chOff x="705612" y="1461516"/>
            <a:chExt cx="9170670" cy="4696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612" y="2962656"/>
              <a:ext cx="5683761" cy="3195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540" y="1461516"/>
              <a:ext cx="5174742" cy="32529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055" y="1286510"/>
            <a:ext cx="9653270" cy="86106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Bajo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estas</a:t>
            </a:r>
            <a:r>
              <a:rPr dirty="0" sz="2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definiciones,</a:t>
            </a:r>
            <a:r>
              <a:rPr dirty="0" sz="2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aplicadas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6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POLICÍA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2600">
              <a:latin typeface="Tahoma"/>
              <a:cs typeface="Tahoma"/>
            </a:endParaRPr>
          </a:p>
          <a:p>
            <a:pPr marL="17780">
              <a:lnSpc>
                <a:spcPct val="100000"/>
              </a:lnSpc>
              <a:spcBef>
                <a:spcPts val="26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¿Podemos decir</a:t>
            </a:r>
            <a:r>
              <a:rPr dirty="0" sz="26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que somos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2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PROFESIÓN</a:t>
            </a:r>
            <a:r>
              <a:rPr dirty="0" sz="2600" spc="-15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00AFEF"/>
                </a:solidFill>
                <a:latin typeface="Tahoma"/>
                <a:cs typeface="Tahoma"/>
              </a:rPr>
              <a:t>DE</a:t>
            </a:r>
            <a:r>
              <a:rPr dirty="0" sz="2600" spc="-1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RIESGO?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6125" y="3243198"/>
            <a:ext cx="5309235" cy="200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800" spc="-5">
                <a:latin typeface="Verdana"/>
                <a:cs typeface="Verdana"/>
              </a:rPr>
              <a:t>¿VDS.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que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piensan???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950">
              <a:latin typeface="Verdana"/>
              <a:cs typeface="Verdana"/>
            </a:endParaRPr>
          </a:p>
          <a:p>
            <a:pPr marL="241300" marR="5080" indent="-228600">
              <a:lnSpc>
                <a:spcPct val="1089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800" spc="-5">
                <a:latin typeface="Verdana"/>
                <a:cs typeface="Verdana"/>
              </a:rPr>
              <a:t>¿Bajo estos parámetros, podemos decir que </a:t>
            </a:r>
            <a:r>
              <a:rPr dirty="0" sz="1800" spc="-62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la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POLICÍA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una </a:t>
            </a:r>
            <a:r>
              <a:rPr dirty="0" sz="1800" spc="-5">
                <a:latin typeface="Verdana"/>
                <a:cs typeface="Verdana"/>
              </a:rPr>
              <a:t>profesión de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riesgo?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462280">
              <a:lnSpc>
                <a:spcPct val="100000"/>
              </a:lnSpc>
              <a:spcBef>
                <a:spcPts val="1480"/>
              </a:spcBef>
            </a:pPr>
            <a:r>
              <a:rPr dirty="0" sz="1800" spc="-5" b="1">
                <a:latin typeface="Verdana"/>
                <a:cs typeface="Verdana"/>
              </a:rPr>
              <a:t>Pequeño</a:t>
            </a:r>
            <a:r>
              <a:rPr dirty="0" sz="1800" spc="-3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debate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6580" y="2955417"/>
            <a:ext cx="3123357" cy="31234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753" y="1594459"/>
            <a:ext cx="6604634" cy="3027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300"/>
              </a:lnSpc>
              <a:spcBef>
                <a:spcPts val="95"/>
              </a:spcBef>
            </a:pPr>
            <a:r>
              <a:rPr dirty="0" sz="1400" spc="-5">
                <a:latin typeface="Verdana"/>
                <a:cs typeface="Verdana"/>
              </a:rPr>
              <a:t>Resulta </a:t>
            </a:r>
            <a:r>
              <a:rPr dirty="0" sz="1400" spc="-5" b="1">
                <a:latin typeface="Verdana"/>
                <a:cs typeface="Verdana"/>
              </a:rPr>
              <a:t>EVIDENTE </a:t>
            </a:r>
            <a:r>
              <a:rPr dirty="0" sz="1400">
                <a:latin typeface="Verdana"/>
                <a:cs typeface="Verdana"/>
              </a:rPr>
              <a:t>e </a:t>
            </a:r>
            <a:r>
              <a:rPr dirty="0" sz="1400" spc="-5" b="1">
                <a:latin typeface="Verdana"/>
                <a:cs typeface="Verdana"/>
              </a:rPr>
              <a:t>INDISCUTIBLE </a:t>
            </a:r>
            <a:r>
              <a:rPr dirty="0" sz="1400" spc="-5">
                <a:latin typeface="Verdana"/>
                <a:cs typeface="Verdana"/>
              </a:rPr>
              <a:t>que bajo </a:t>
            </a:r>
            <a:r>
              <a:rPr dirty="0" sz="1400">
                <a:latin typeface="Verdana"/>
                <a:cs typeface="Verdana"/>
              </a:rPr>
              <a:t>estas </a:t>
            </a:r>
            <a:r>
              <a:rPr dirty="0" sz="1400" spc="-5">
                <a:latin typeface="Verdana"/>
                <a:cs typeface="Verdana"/>
              </a:rPr>
              <a:t>definiciones </a:t>
            </a:r>
            <a:r>
              <a:rPr dirty="0" sz="1400" b="1">
                <a:latin typeface="Verdana"/>
                <a:cs typeface="Verdana"/>
              </a:rPr>
              <a:t>la 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POLICÍA </a:t>
            </a:r>
            <a:r>
              <a:rPr dirty="0" sz="1400">
                <a:latin typeface="Verdana"/>
                <a:cs typeface="Verdana"/>
              </a:rPr>
              <a:t>y en general </a:t>
            </a:r>
            <a:r>
              <a:rPr dirty="0" sz="1400" spc="-5">
                <a:latin typeface="Verdana"/>
                <a:cs typeface="Verdana"/>
              </a:rPr>
              <a:t>los Cuerpos </a:t>
            </a:r>
            <a:r>
              <a:rPr dirty="0" sz="1400">
                <a:latin typeface="Verdana"/>
                <a:cs typeface="Verdana"/>
              </a:rPr>
              <a:t>y Fuerzas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Seguridad </a:t>
            </a:r>
            <a:r>
              <a:rPr dirty="0" sz="1400" spc="-5">
                <a:latin typeface="Verdana"/>
                <a:cs typeface="Verdana"/>
              </a:rPr>
              <a:t>desarrollan </a:t>
            </a:r>
            <a:r>
              <a:rPr dirty="0" sz="1400">
                <a:latin typeface="Verdana"/>
                <a:cs typeface="Verdana"/>
              </a:rPr>
              <a:t> sus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funciones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policiales,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bajo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posibilidad</a:t>
            </a:r>
            <a:r>
              <a:rPr dirty="0" sz="1400" spc="-30" b="1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sufrir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daños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derivados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trabajo.</a:t>
            </a:r>
            <a:endParaRPr sz="1400">
              <a:latin typeface="Verdana"/>
              <a:cs typeface="Verdana"/>
            </a:endParaRPr>
          </a:p>
          <a:p>
            <a:pPr algn="just" marL="283845" marR="6350">
              <a:lnSpc>
                <a:spcPct val="109300"/>
              </a:lnSpc>
              <a:spcBef>
                <a:spcPts val="805"/>
              </a:spcBef>
            </a:pP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*La </a:t>
            </a:r>
            <a:r>
              <a:rPr dirty="0" sz="1400" i="1">
                <a:solidFill>
                  <a:srgbClr val="001F5F"/>
                </a:solidFill>
                <a:latin typeface="Verdana"/>
                <a:cs typeface="Verdana"/>
              </a:rPr>
              <a:t>aplicación </a:t>
            </a:r>
            <a:r>
              <a:rPr dirty="0" sz="1400" spc="-10" i="1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la normativa en prevención </a:t>
            </a:r>
            <a:r>
              <a:rPr dirty="0" sz="1400" spc="-10" i="1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 i="1">
                <a:solidFill>
                  <a:srgbClr val="001F5F"/>
                </a:solidFill>
                <a:latin typeface="Verdana"/>
                <a:cs typeface="Verdana"/>
              </a:rPr>
              <a:t>riesgos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laborales (o </a:t>
            </a:r>
            <a:r>
              <a:rPr dirty="0" sz="140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mejor</a:t>
            </a:r>
            <a:r>
              <a:rPr dirty="0" sz="1400" spc="-125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dicho,</a:t>
            </a:r>
            <a:r>
              <a:rPr dirty="0" sz="1400" spc="-10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i="1">
                <a:solidFill>
                  <a:srgbClr val="001F5F"/>
                </a:solidFill>
                <a:latin typeface="Verdana"/>
                <a:cs typeface="Verdana"/>
              </a:rPr>
              <a:t>su</a:t>
            </a:r>
            <a:r>
              <a:rPr dirty="0" sz="1400" spc="-12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falta</a:t>
            </a:r>
            <a:r>
              <a:rPr dirty="0" sz="1400" spc="-11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10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aplicación)</a:t>
            </a:r>
            <a:r>
              <a:rPr dirty="0" sz="1400" spc="-105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es</a:t>
            </a:r>
            <a:r>
              <a:rPr dirty="0" sz="1400" spc="-105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un</a:t>
            </a:r>
            <a:r>
              <a:rPr dirty="0" sz="1400" spc="-110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problema</a:t>
            </a:r>
            <a:r>
              <a:rPr dirty="0" sz="1400" spc="-90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que</a:t>
            </a:r>
            <a:r>
              <a:rPr dirty="0" sz="1400" spc="-10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afecta</a:t>
            </a:r>
            <a:r>
              <a:rPr dirty="0" sz="1400" spc="-105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i="1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dirty="0" sz="1400" spc="-11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Verdana"/>
                <a:cs typeface="Verdana"/>
              </a:rPr>
              <a:t>todos </a:t>
            </a:r>
            <a:r>
              <a:rPr dirty="0" sz="1400" spc="-48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los</a:t>
            </a:r>
            <a:r>
              <a:rPr dirty="0" sz="1400" spc="-65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Cuerpos</a:t>
            </a:r>
            <a:r>
              <a:rPr dirty="0" sz="1400" spc="-65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7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Verdana"/>
                <a:cs typeface="Verdana"/>
              </a:rPr>
              <a:t>Policía,</a:t>
            </a:r>
            <a:r>
              <a:rPr dirty="0" sz="1400" spc="-60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indistintamente</a:t>
            </a:r>
            <a:r>
              <a:rPr dirty="0" sz="1400" spc="-70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75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su</a:t>
            </a:r>
            <a:r>
              <a:rPr dirty="0" sz="1400" spc="-70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dependencia</a:t>
            </a:r>
            <a:r>
              <a:rPr dirty="0" sz="1400" spc="-75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estatal, </a:t>
            </a:r>
            <a:r>
              <a:rPr dirty="0" sz="1400" spc="-465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autonómica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Verdana"/>
                <a:cs typeface="Verdana"/>
              </a:rPr>
              <a:t>o </a:t>
            </a:r>
            <a:r>
              <a:rPr dirty="0" sz="1400" spc="-5" b="1" i="1">
                <a:solidFill>
                  <a:srgbClr val="001F5F"/>
                </a:solidFill>
                <a:latin typeface="Verdana"/>
                <a:cs typeface="Verdana"/>
              </a:rPr>
              <a:t>local.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9300"/>
              </a:lnSpc>
              <a:spcBef>
                <a:spcPts val="795"/>
              </a:spcBef>
            </a:pPr>
            <a:r>
              <a:rPr dirty="0" sz="1400">
                <a:latin typeface="Verdana"/>
                <a:cs typeface="Verdana"/>
              </a:rPr>
              <a:t>Desde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el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punto de</a:t>
            </a:r>
            <a:r>
              <a:rPr dirty="0" sz="1400">
                <a:latin typeface="Verdana"/>
                <a:cs typeface="Verdana"/>
              </a:rPr>
              <a:t> vista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 su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gravedad</a:t>
            </a:r>
            <a:r>
              <a:rPr dirty="0" sz="1400" spc="-5">
                <a:latin typeface="Verdana"/>
                <a:cs typeface="Verdana"/>
              </a:rPr>
              <a:t>,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dependiendo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5">
                <a:latin typeface="Verdana"/>
                <a:cs typeface="Verdana"/>
              </a:rPr>
              <a:t> la labor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concreta, podemos </a:t>
            </a:r>
            <a:r>
              <a:rPr dirty="0" sz="1400">
                <a:latin typeface="Verdana"/>
                <a:cs typeface="Verdana"/>
              </a:rPr>
              <a:t>decir </a:t>
            </a:r>
            <a:r>
              <a:rPr dirty="0" sz="1400" spc="-5">
                <a:latin typeface="Verdana"/>
                <a:cs typeface="Verdana"/>
              </a:rPr>
              <a:t>que </a:t>
            </a:r>
            <a:r>
              <a:rPr dirty="0" sz="1400">
                <a:latin typeface="Verdana"/>
                <a:cs typeface="Verdana"/>
              </a:rPr>
              <a:t>existe </a:t>
            </a:r>
            <a:r>
              <a:rPr dirty="0" sz="1400" spc="-5" b="1">
                <a:latin typeface="Verdana"/>
                <a:cs typeface="Verdana"/>
              </a:rPr>
              <a:t>una alta probabilidad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que </a:t>
            </a:r>
            <a:r>
              <a:rPr dirty="0" sz="1400">
                <a:latin typeface="Verdana"/>
                <a:cs typeface="Verdana"/>
              </a:rPr>
              <a:t>se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produzca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el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daño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y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consecuencias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también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sean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severas,</a:t>
            </a:r>
            <a:r>
              <a:rPr dirty="0" sz="1400" spc="-55" b="1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incluida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 incapacidad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total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y en </a:t>
            </a:r>
            <a:r>
              <a:rPr dirty="0" sz="1400" spc="-5">
                <a:latin typeface="Verdana"/>
                <a:cs typeface="Verdana"/>
              </a:rPr>
              <a:t>los casos </a:t>
            </a:r>
            <a:r>
              <a:rPr dirty="0" sz="1400">
                <a:latin typeface="Verdana"/>
                <a:cs typeface="Verdana"/>
              </a:rPr>
              <a:t>más</a:t>
            </a:r>
            <a:r>
              <a:rPr dirty="0" sz="1400" spc="-5">
                <a:latin typeface="Verdana"/>
                <a:cs typeface="Verdana"/>
              </a:rPr>
              <a:t> extremos</a:t>
            </a:r>
            <a:r>
              <a:rPr dirty="0" sz="1400">
                <a:latin typeface="Verdana"/>
                <a:cs typeface="Verdana"/>
              </a:rPr>
              <a:t> el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fallecimiento.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59" y="1217168"/>
            <a:ext cx="3013075" cy="37636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954278"/>
            <a:ext cx="9939655" cy="429895"/>
          </a:xfrm>
          <a:prstGeom prst="rect"/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81025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Fuentes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comunes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riesgos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5645" y="1854623"/>
            <a:ext cx="178435" cy="1659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01926" y="1783740"/>
            <a:ext cx="6601459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100"/>
              </a:spcBef>
            </a:pPr>
            <a:r>
              <a:rPr dirty="0" sz="1600" spc="-5" b="1">
                <a:latin typeface="Tahoma"/>
                <a:cs typeface="Tahoma"/>
              </a:rPr>
              <a:t>Accidentes en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el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traslado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o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durante</a:t>
            </a:r>
            <a:r>
              <a:rPr dirty="0" sz="1600" b="1">
                <a:latin typeface="Tahoma"/>
                <a:cs typeface="Tahoma"/>
              </a:rPr>
              <a:t> las </a:t>
            </a:r>
            <a:r>
              <a:rPr dirty="0" sz="1600" spc="-5" b="1">
                <a:latin typeface="Tahoma"/>
                <a:cs typeface="Tahoma"/>
              </a:rPr>
              <a:t>intervenciones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policiales. </a:t>
            </a:r>
            <a:r>
              <a:rPr dirty="0" sz="1600" spc="-45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Agresiones</a:t>
            </a:r>
            <a:r>
              <a:rPr dirty="0" sz="1600" spc="-1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sufridas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durante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las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intervenciones.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600" spc="-5" b="1">
                <a:latin typeface="Tahoma"/>
                <a:cs typeface="Tahoma"/>
              </a:rPr>
              <a:t>Accidentes</a:t>
            </a:r>
            <a:r>
              <a:rPr dirty="0" sz="1600" spc="-1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producidos en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los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lugares</a:t>
            </a:r>
            <a:r>
              <a:rPr dirty="0" sz="1600" spc="-1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de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trabajo.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5645" y="2119460"/>
            <a:ext cx="178435" cy="1665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5645" y="2407285"/>
            <a:ext cx="152400" cy="1422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29" y="5081904"/>
            <a:ext cx="152400" cy="1422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22905" y="5016474"/>
            <a:ext cx="7672070" cy="1184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5"/>
              </a:spcBef>
            </a:pPr>
            <a:r>
              <a:rPr dirty="0" sz="1400" spc="-5" b="1">
                <a:latin typeface="Tahoma"/>
                <a:cs typeface="Tahoma"/>
              </a:rPr>
              <a:t>Sin olvidar otra de las fuentes </a:t>
            </a:r>
            <a:r>
              <a:rPr dirty="0" sz="1400" b="1">
                <a:latin typeface="Tahoma"/>
                <a:cs typeface="Tahoma"/>
              </a:rPr>
              <a:t>más </a:t>
            </a:r>
            <a:r>
              <a:rPr dirty="0" sz="1400" spc="-5" b="1">
                <a:latin typeface="Tahoma"/>
                <a:cs typeface="Tahoma"/>
              </a:rPr>
              <a:t>comunes, como </a:t>
            </a:r>
            <a:r>
              <a:rPr dirty="0" sz="1400" b="1">
                <a:latin typeface="Tahoma"/>
                <a:cs typeface="Tahoma"/>
              </a:rPr>
              <a:t>es el </a:t>
            </a:r>
            <a:r>
              <a:rPr dirty="0" sz="1400" spc="-5" b="1">
                <a:latin typeface="Tahoma"/>
                <a:cs typeface="Tahoma"/>
              </a:rPr>
              <a:t>factor emocional expuesto en </a:t>
            </a:r>
            <a:r>
              <a:rPr dirty="0" sz="1400" spc="-40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nuestras</a:t>
            </a:r>
            <a:r>
              <a:rPr dirty="0" sz="1400" spc="18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intervenciones</a:t>
            </a:r>
            <a:r>
              <a:rPr dirty="0" sz="1400" spc="1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diarias</a:t>
            </a:r>
            <a:r>
              <a:rPr dirty="0" sz="1400" spc="18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y</a:t>
            </a:r>
            <a:r>
              <a:rPr dirty="0" sz="1400" spc="18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las</a:t>
            </a:r>
            <a:r>
              <a:rPr dirty="0" sz="1400" spc="19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relaciones</a:t>
            </a:r>
            <a:r>
              <a:rPr dirty="0" sz="1400" spc="17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internas,</a:t>
            </a:r>
            <a:r>
              <a:rPr dirty="0" sz="1400" spc="1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caracterizadas</a:t>
            </a:r>
            <a:r>
              <a:rPr dirty="0" sz="1400" spc="1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por</a:t>
            </a:r>
            <a:r>
              <a:rPr dirty="0" sz="1400" spc="18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la </a:t>
            </a:r>
            <a:r>
              <a:rPr dirty="0" sz="1400" spc="-40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incertidumbre,</a:t>
            </a:r>
            <a:r>
              <a:rPr dirty="0" sz="1400" spc="33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impredecibilidad,</a:t>
            </a:r>
            <a:r>
              <a:rPr dirty="0" sz="1400" spc="32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responsabilidad,</a:t>
            </a:r>
            <a:r>
              <a:rPr dirty="0" sz="1400" spc="3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sensación</a:t>
            </a:r>
            <a:r>
              <a:rPr dirty="0" sz="1400" spc="33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de</a:t>
            </a:r>
            <a:r>
              <a:rPr dirty="0" sz="1400" spc="33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falta</a:t>
            </a:r>
            <a:r>
              <a:rPr dirty="0" sz="1400" spc="3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de</a:t>
            </a:r>
            <a:r>
              <a:rPr dirty="0" sz="1400" spc="33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protección </a:t>
            </a:r>
            <a:r>
              <a:rPr dirty="0" sz="1400" spc="-3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jurídica,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cargas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trabajo,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que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generan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Tahoma"/>
                <a:cs typeface="Tahoma"/>
              </a:rPr>
              <a:t>daños</a:t>
            </a:r>
            <a:r>
              <a:rPr dirty="0" sz="1400" spc="-1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Tahoma"/>
                <a:cs typeface="Tahoma"/>
              </a:rPr>
              <a:t>PSICOSOCIALES </a:t>
            </a:r>
            <a:r>
              <a:rPr dirty="0" sz="140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0462C1"/>
                </a:solidFill>
                <a:latin typeface="Tahoma"/>
                <a:cs typeface="Tahoma"/>
                <a:hlinkClick r:id="rId3"/>
              </a:rPr>
              <a:t>https://www.insst.es/materias/riesgos/riesgos-psicosociales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1391" y="2715768"/>
            <a:ext cx="3941830" cy="22136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2955" y="2674620"/>
            <a:ext cx="3876294" cy="235077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" y="1286510"/>
            <a:ext cx="9939655" cy="86106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44500">
              <a:lnSpc>
                <a:spcPct val="100000"/>
              </a:lnSpc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REALIDAD</a:t>
            </a:r>
            <a:r>
              <a:rPr dirty="0" sz="26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COMÚN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CUERPOS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POLICIALES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2750" spc="-85" b="1">
                <a:solidFill>
                  <a:srgbClr val="00AFEF"/>
                </a:solidFill>
                <a:latin typeface="Tahoma"/>
                <a:cs typeface="Tahoma"/>
              </a:rPr>
              <a:t>(Especialmente</a:t>
            </a:r>
            <a:r>
              <a:rPr dirty="0" sz="2750" spc="-7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750" spc="-75" b="1">
                <a:solidFill>
                  <a:srgbClr val="00AFEF"/>
                </a:solidFill>
                <a:latin typeface="Tahoma"/>
                <a:cs typeface="Tahoma"/>
              </a:rPr>
              <a:t>Policías</a:t>
            </a:r>
            <a:r>
              <a:rPr dirty="0" sz="2750" spc="-55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750" spc="-85" b="1">
                <a:solidFill>
                  <a:srgbClr val="00AFEF"/>
                </a:solidFill>
                <a:latin typeface="Tahoma"/>
                <a:cs typeface="Tahoma"/>
              </a:rPr>
              <a:t>Locales)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5285" y="2546731"/>
            <a:ext cx="7682230" cy="340931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29209">
              <a:lnSpc>
                <a:spcPct val="100000"/>
              </a:lnSpc>
              <a:spcBef>
                <a:spcPts val="280"/>
              </a:spcBef>
            </a:pP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AUSENCIA   </a:t>
            </a:r>
            <a:r>
              <a:rPr dirty="0" sz="1800" spc="36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7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7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EVALUACIONES</a:t>
            </a:r>
            <a:r>
              <a:rPr dirty="0" sz="1800" spc="7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7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7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7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RIESGOS</a:t>
            </a:r>
            <a:r>
              <a:rPr dirty="0" sz="1800" spc="7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7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LABORALES</a:t>
            </a:r>
            <a:endParaRPr sz="1800">
              <a:latin typeface="Tahoma"/>
              <a:cs typeface="Tahoma"/>
            </a:endParaRPr>
          </a:p>
          <a:p>
            <a:pPr algn="just" marL="12700" marR="6350">
              <a:lnSpc>
                <a:spcPts val="235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ESPECÍFICOS,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tanto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LUGARES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trabajo como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PUESTOS </a:t>
            </a:r>
            <a:r>
              <a:rPr dirty="0" sz="1800" spc="-15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trabajo.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algn="just" marL="12700" marR="7620" indent="16510">
              <a:lnSpc>
                <a:spcPct val="108300"/>
              </a:lnSpc>
              <a:spcBef>
                <a:spcPts val="1305"/>
              </a:spcBef>
            </a:pP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AUSENCIA</a:t>
            </a:r>
            <a:r>
              <a:rPr dirty="0" sz="1800" spc="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EVALUACIONES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RIESGOS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PSICOSOCIALES </a:t>
            </a:r>
            <a:r>
              <a:rPr dirty="0" sz="1800" spc="-5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ESPECÍFICOS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algn="just" marL="12700" marR="5080" indent="16510">
              <a:lnSpc>
                <a:spcPct val="108700"/>
              </a:lnSpc>
              <a:spcBef>
                <a:spcPts val="1405"/>
              </a:spcBef>
            </a:pP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Y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en el caso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disponer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estas evaluaciones, también es común </a:t>
            </a:r>
            <a:r>
              <a:rPr dirty="0" sz="1800" spc="-10">
                <a:solidFill>
                  <a:srgbClr val="FF0000"/>
                </a:solidFill>
                <a:latin typeface="Tahoma"/>
                <a:cs typeface="Tahoma"/>
              </a:rPr>
              <a:t>el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 incumplimiento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 de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las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medidas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preventivas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 por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parte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0000"/>
                </a:solidFill>
                <a:latin typeface="Tahoma"/>
                <a:cs typeface="Tahoma"/>
              </a:rPr>
              <a:t>las </a:t>
            </a:r>
            <a:r>
              <a:rPr dirty="0" sz="18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ahoma"/>
                <a:cs typeface="Tahoma"/>
              </a:rPr>
              <a:t>administraciones,</a:t>
            </a:r>
            <a:r>
              <a:rPr dirty="0" sz="18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dirty="0" sz="1800" spc="-14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en</a:t>
            </a:r>
            <a:r>
              <a:rPr dirty="0" sz="1800" spc="-1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algunos</a:t>
            </a:r>
            <a:r>
              <a:rPr dirty="0" sz="1800" spc="-1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casos</a:t>
            </a:r>
            <a:r>
              <a:rPr dirty="0" sz="1800" spc="-1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por</a:t>
            </a:r>
            <a:r>
              <a:rPr dirty="0" sz="1800" spc="-12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parte</a:t>
            </a:r>
            <a:r>
              <a:rPr dirty="0" sz="1800" spc="-114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-14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los</a:t>
            </a:r>
            <a:r>
              <a:rPr dirty="0" sz="1800" spc="-114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propios</a:t>
            </a:r>
            <a:r>
              <a:rPr dirty="0" sz="1800" spc="-1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agentes.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94" y="2800604"/>
            <a:ext cx="1577721" cy="16687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14984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Pequeño</a:t>
            </a:r>
            <a:r>
              <a:rPr dirty="0" spc="-40"/>
              <a:t> </a:t>
            </a:r>
            <a:r>
              <a:rPr dirty="0" spc="-10"/>
              <a:t>debate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5285" y="4148709"/>
            <a:ext cx="7677150" cy="181991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algn="just" marL="29209">
              <a:lnSpc>
                <a:spcPct val="100000"/>
              </a:lnSpc>
              <a:spcBef>
                <a:spcPts val="1085"/>
              </a:spcBef>
            </a:pP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FALTA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 CONCIENCIACIÓN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 LAS ADMINISTRACIONES</a:t>
            </a:r>
            <a:endParaRPr sz="1800">
              <a:latin typeface="Tahoma"/>
              <a:cs typeface="Tahoma"/>
            </a:endParaRPr>
          </a:p>
          <a:p>
            <a:pPr algn="just" marL="12700" marR="5080" indent="16510">
              <a:lnSpc>
                <a:spcPct val="108600"/>
              </a:lnSpc>
              <a:spcBef>
                <a:spcPts val="795"/>
              </a:spcBef>
            </a:pP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Campañas 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de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concienciación 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e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insistencia 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en las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peticiones 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por </a:t>
            </a:r>
            <a:r>
              <a:rPr dirty="0" sz="1800" spc="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parte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de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los</a:t>
            </a:r>
            <a:r>
              <a:rPr dirty="0" sz="1800" spc="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Sindicatos,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tanto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hacia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las</a:t>
            </a:r>
            <a:r>
              <a:rPr dirty="0" sz="1800" spc="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administraciones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como </a:t>
            </a:r>
            <a:r>
              <a:rPr dirty="0" sz="1800" spc="-51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hacia </a:t>
            </a: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los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trabajadores.</a:t>
            </a:r>
            <a:r>
              <a:rPr dirty="0" sz="1800" spc="13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PATRULLAS</a:t>
            </a:r>
            <a:r>
              <a:rPr dirty="0" sz="1800" spc="-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UNIPERSONALES</a:t>
            </a:r>
            <a:endParaRPr sz="1800">
              <a:latin typeface="Tahoma"/>
              <a:cs typeface="Tahoma"/>
            </a:endParaRPr>
          </a:p>
          <a:p>
            <a:pPr marL="29209">
              <a:lnSpc>
                <a:spcPct val="100000"/>
              </a:lnSpc>
              <a:spcBef>
                <a:spcPts val="99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https://youtu.be/Wo8llRcHTMU?t=12981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010" y="1424559"/>
            <a:ext cx="2387600" cy="2387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3390" y="6784899"/>
            <a:ext cx="3132454" cy="425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544" y="115582"/>
            <a:ext cx="9939655" cy="2399665"/>
            <a:chOff x="161544" y="115582"/>
            <a:chExt cx="9939655" cy="23996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35" y="115582"/>
              <a:ext cx="678180" cy="9141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544" y="1019809"/>
              <a:ext cx="9939655" cy="1495425"/>
            </a:xfrm>
            <a:custGeom>
              <a:avLst/>
              <a:gdLst/>
              <a:ahLst/>
              <a:cxnLst/>
              <a:rect l="l" t="t" r="r" b="b"/>
              <a:pathLst>
                <a:path w="9939655" h="1495425">
                  <a:moveTo>
                    <a:pt x="9939274" y="1063840"/>
                  </a:moveTo>
                  <a:lnTo>
                    <a:pt x="0" y="1063840"/>
                  </a:lnTo>
                  <a:lnTo>
                    <a:pt x="0" y="1495425"/>
                  </a:lnTo>
                  <a:lnTo>
                    <a:pt x="9939274" y="1495425"/>
                  </a:lnTo>
                  <a:lnTo>
                    <a:pt x="9939274" y="1063840"/>
                  </a:lnTo>
                  <a:close/>
                </a:path>
                <a:path w="9939655" h="1495425">
                  <a:moveTo>
                    <a:pt x="9939274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0" y="1063752"/>
                  </a:lnTo>
                  <a:lnTo>
                    <a:pt x="9939274" y="1063752"/>
                  </a:lnTo>
                  <a:lnTo>
                    <a:pt x="9939274" y="531876"/>
                  </a:lnTo>
                  <a:lnTo>
                    <a:pt x="99392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8205" y="232600"/>
            <a:ext cx="2052573" cy="2995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2511" y="227012"/>
            <a:ext cx="5573395" cy="3171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339" y="6780453"/>
            <a:ext cx="4588002" cy="4768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544" y="1019810"/>
            <a:ext cx="9939655" cy="149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Ley 5/2023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Modificación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Ley 8/2002</a:t>
            </a:r>
            <a:endParaRPr sz="2600">
              <a:latin typeface="Tahoma"/>
              <a:cs typeface="Tahoma"/>
            </a:endParaRPr>
          </a:p>
          <a:p>
            <a:pPr algn="ctr" marL="2286000" marR="2282190">
              <a:lnSpc>
                <a:spcPts val="4190"/>
              </a:lnSpc>
              <a:spcBef>
                <a:spcPts val="27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Coordinación Policías Locales </a:t>
            </a:r>
            <a:r>
              <a:rPr dirty="0" sz="2600" spc="-75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Castilla-La Mancha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4182" y="3926205"/>
            <a:ext cx="8063230" cy="239458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259079">
              <a:lnSpc>
                <a:spcPct val="101200"/>
              </a:lnSpc>
              <a:spcBef>
                <a:spcPts val="70"/>
              </a:spcBef>
            </a:pP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DOCM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de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03</a:t>
            </a:r>
            <a:r>
              <a:rPr dirty="0" sz="1600" spc="1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de</a:t>
            </a:r>
            <a:r>
              <a:rPr dirty="0" sz="1600" spc="-1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marzo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2023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la</a:t>
            </a:r>
            <a:r>
              <a:rPr dirty="0" sz="1600" spc="1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Ley 5/2023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de</a:t>
            </a:r>
            <a:r>
              <a:rPr dirty="0" sz="1600" spc="-1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modificación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de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la</a:t>
            </a:r>
            <a:r>
              <a:rPr dirty="0" sz="1600" spc="1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Ley </a:t>
            </a:r>
            <a:r>
              <a:rPr dirty="0" sz="1600" spc="-53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8/2002 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de</a:t>
            </a:r>
            <a:r>
              <a:rPr dirty="0" sz="1600" spc="-1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Coordinación</a:t>
            </a:r>
            <a:r>
              <a:rPr dirty="0" sz="1600" spc="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de</a:t>
            </a:r>
            <a:r>
              <a:rPr dirty="0" sz="1600" spc="-10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Policías Locales</a:t>
            </a:r>
            <a:r>
              <a:rPr dirty="0" sz="1600" b="1">
                <a:solidFill>
                  <a:srgbClr val="111111"/>
                </a:solidFill>
                <a:latin typeface="Verdana"/>
                <a:cs typeface="Verdana"/>
              </a:rPr>
              <a:t> de Castilla-La</a:t>
            </a:r>
            <a:r>
              <a:rPr dirty="0" sz="1600" spc="5" b="1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Verdana"/>
                <a:cs typeface="Verdana"/>
              </a:rPr>
              <a:t>Mancha</a:t>
            </a:r>
            <a:endParaRPr sz="1600">
              <a:latin typeface="Verdana"/>
              <a:cs typeface="Verdana"/>
            </a:endParaRPr>
          </a:p>
          <a:p>
            <a:pPr marL="480059">
              <a:lnSpc>
                <a:spcPct val="100000"/>
              </a:lnSpc>
              <a:spcBef>
                <a:spcPts val="1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https://spl-clm.es/publicada-en-el-docm-de-03-de-marzo-2023-la-ley-5-</a:t>
            </a:r>
            <a:endParaRPr sz="1800">
              <a:latin typeface="Tahoma"/>
              <a:cs typeface="Tahoma"/>
            </a:endParaRPr>
          </a:p>
          <a:p>
            <a:pPr marL="463550" marR="5080">
              <a:lnSpc>
                <a:spcPct val="108300"/>
              </a:lnSpc>
              <a:spcBef>
                <a:spcPts val="1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2023-de-modificacion-de-la-ley-8-2002-de-coordinacion-de-policias-locales-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de-castilla-la-mancha/</a:t>
            </a:r>
            <a:endParaRPr sz="1800">
              <a:latin typeface="Tahoma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935"/>
              </a:spcBef>
            </a:pPr>
            <a:r>
              <a:rPr dirty="0" sz="1250" spc="-35">
                <a:solidFill>
                  <a:srgbClr val="FF0000"/>
                </a:solidFill>
                <a:latin typeface="Tahoma"/>
                <a:cs typeface="Tahoma"/>
              </a:rPr>
              <a:t>MODIFICACIÓN</a:t>
            </a:r>
            <a:r>
              <a:rPr dirty="0" sz="12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FF0000"/>
                </a:solidFill>
                <a:latin typeface="Tahoma"/>
                <a:cs typeface="Tahoma"/>
              </a:rPr>
              <a:t>2º</a:t>
            </a:r>
            <a:r>
              <a:rPr dirty="0" sz="1250" spc="-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FF0000"/>
                </a:solidFill>
                <a:latin typeface="Tahoma"/>
                <a:cs typeface="Tahoma"/>
              </a:rPr>
              <a:t>ACTIVIDAD</a:t>
            </a:r>
            <a:r>
              <a:rPr dirty="0" sz="12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FF0000"/>
                </a:solidFill>
                <a:latin typeface="Tahoma"/>
                <a:cs typeface="Tahoma"/>
              </a:rPr>
              <a:t>INCAPACIDAD</a:t>
            </a:r>
            <a:r>
              <a:rPr dirty="0" sz="125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FF0000"/>
                </a:solidFill>
                <a:latin typeface="Tahoma"/>
                <a:cs typeface="Tahoma"/>
              </a:rPr>
              <a:t>PERMANENTE</a:t>
            </a:r>
            <a:r>
              <a:rPr dirty="0" sz="1250" spc="-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FF0000"/>
                </a:solidFill>
                <a:latin typeface="Tahoma"/>
                <a:cs typeface="Tahoma"/>
              </a:rPr>
              <a:t>TOTAL</a:t>
            </a:r>
            <a:endParaRPr sz="1250">
              <a:latin typeface="Tahoma"/>
              <a:cs typeface="Tahoma"/>
            </a:endParaRPr>
          </a:p>
          <a:p>
            <a:pPr marL="13970" marR="1450975">
              <a:lnSpc>
                <a:spcPct val="108800"/>
              </a:lnSpc>
              <a:spcBef>
                <a:spcPts val="790"/>
              </a:spcBef>
            </a:pP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https://www.castillalamancha.es/sites/default/files/documentos/pdf/20190412/decreto_26- </a:t>
            </a:r>
            <a:r>
              <a:rPr dirty="0" sz="12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2019que_modifica_el_decreto_110- </a:t>
            </a:r>
            <a:r>
              <a:rPr dirty="0" sz="12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2006_por_el_que_se_aprueba_el_reglamento_de_la_ley_de_coordinacion_de_policias_locales.pdf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8897" y="2022475"/>
            <a:ext cx="9751060" cy="1880235"/>
            <a:chOff x="318897" y="2022475"/>
            <a:chExt cx="9751060" cy="188023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897" y="2022475"/>
              <a:ext cx="1886458" cy="13566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8160" y="2573147"/>
              <a:ext cx="3201670" cy="132905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8085" y="1486154"/>
            <a:ext cx="2391410" cy="216535"/>
          </a:xfrm>
          <a:custGeom>
            <a:avLst/>
            <a:gdLst/>
            <a:ahLst/>
            <a:cxnLst/>
            <a:rect l="l" t="t" r="r" b="b"/>
            <a:pathLst>
              <a:path w="2391410" h="216535">
                <a:moveTo>
                  <a:pt x="2391410" y="0"/>
                </a:moveTo>
                <a:lnTo>
                  <a:pt x="0" y="0"/>
                </a:lnTo>
                <a:lnTo>
                  <a:pt x="0" y="216408"/>
                </a:lnTo>
                <a:lnTo>
                  <a:pt x="2391410" y="216408"/>
                </a:lnTo>
                <a:lnTo>
                  <a:pt x="239141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5705" y="989432"/>
            <a:ext cx="8134350" cy="5496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 indent="16510">
              <a:lnSpc>
                <a:spcPct val="109300"/>
              </a:lnSpc>
              <a:spcBef>
                <a:spcPts val="95"/>
              </a:spcBef>
            </a:pP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En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la reciente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modificación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la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Ley </a:t>
            </a:r>
            <a:r>
              <a:rPr dirty="0" sz="1400" spc="-10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Coordinación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Policías Locales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Castilla-La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Mancha,</a:t>
            </a:r>
            <a:r>
              <a:rPr dirty="0" sz="1400" spc="-4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publicada</a:t>
            </a:r>
            <a:r>
              <a:rPr dirty="0" sz="1400" spc="-4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en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el</a:t>
            </a:r>
            <a:r>
              <a:rPr dirty="0" sz="1400" spc="-5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DOCM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el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03</a:t>
            </a:r>
            <a:r>
              <a:rPr dirty="0" sz="1400" spc="-4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marzo</a:t>
            </a:r>
            <a:r>
              <a:rPr dirty="0" sz="1400" spc="-5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Verdana"/>
                <a:cs typeface="Verdana"/>
              </a:rPr>
              <a:t>2023,</a:t>
            </a:r>
            <a:r>
              <a:rPr dirty="0" sz="1400" spc="-3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se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ha</a:t>
            </a:r>
            <a:r>
              <a:rPr dirty="0" sz="1400" spc="-4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incluido</a:t>
            </a:r>
            <a:r>
              <a:rPr dirty="0" sz="1400" spc="-4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un</a:t>
            </a:r>
            <a:r>
              <a:rPr dirty="0" sz="14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artículo</a:t>
            </a:r>
            <a:r>
              <a:rPr dirty="0" sz="1400" spc="-6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completo </a:t>
            </a:r>
            <a:r>
              <a:rPr dirty="0" sz="1400" spc="-48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respecto a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la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Salud y Seguridad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Laboral, que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sin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contender la totalidad de las demandas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 del</a:t>
            </a:r>
            <a:r>
              <a:rPr dirty="0" sz="1400" spc="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colectivo,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 si</a:t>
            </a:r>
            <a:r>
              <a:rPr dirty="0" sz="1400" spc="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supone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un</a:t>
            </a:r>
            <a:r>
              <a:rPr dirty="0" sz="1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avance</a:t>
            </a:r>
            <a:r>
              <a:rPr dirty="0" sz="1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respecto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a</a:t>
            </a:r>
            <a:r>
              <a:rPr dirty="0" sz="1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la</a:t>
            </a:r>
            <a:r>
              <a:rPr dirty="0" sz="1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regulación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específica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que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esperamos</a:t>
            </a:r>
            <a:r>
              <a:rPr dirty="0" sz="1400" spc="-3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dé</a:t>
            </a:r>
            <a:r>
              <a:rPr dirty="0" sz="1400" spc="-3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un</a:t>
            </a:r>
            <a:r>
              <a:rPr dirty="0" sz="1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impulso</a:t>
            </a:r>
            <a:r>
              <a:rPr dirty="0" sz="1400" spc="-3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definitivo</a:t>
            </a:r>
            <a:r>
              <a:rPr dirty="0" sz="1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dirty="0" sz="1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la</a:t>
            </a:r>
            <a:r>
              <a:rPr dirty="0" sz="1400" spc="-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concienciación</a:t>
            </a:r>
            <a:r>
              <a:rPr dirty="0" sz="1400" spc="-4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de</a:t>
            </a:r>
            <a:r>
              <a:rPr dirty="0" sz="1400" spc="-3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los</a:t>
            </a:r>
            <a:r>
              <a:rPr dirty="0" sz="1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Ayuntamientos</a:t>
            </a:r>
            <a:r>
              <a:rPr dirty="0" sz="1400" spc="-3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y</a:t>
            </a:r>
            <a:r>
              <a:rPr dirty="0" sz="1400" spc="-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la </a:t>
            </a:r>
            <a:r>
              <a:rPr dirty="0" sz="1400" spc="-47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Administración Regional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en </a:t>
            </a:r>
            <a:r>
              <a:rPr dirty="0" sz="1400" spc="-10" b="1">
                <a:solidFill>
                  <a:srgbClr val="001F5F"/>
                </a:solidFill>
                <a:latin typeface="Verdana"/>
                <a:cs typeface="Verdana"/>
              </a:rPr>
              <a:t>la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Prevención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Riesgos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Laborales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en las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Policías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Locales </a:t>
            </a:r>
            <a:r>
              <a:rPr dirty="0" sz="1400" b="1">
                <a:solidFill>
                  <a:srgbClr val="001F5F"/>
                </a:solidFill>
                <a:latin typeface="Verdana"/>
                <a:cs typeface="Verdana"/>
              </a:rPr>
              <a:t>de la </a:t>
            </a:r>
            <a:r>
              <a:rPr dirty="0" sz="1400" spc="-5" b="1">
                <a:solidFill>
                  <a:srgbClr val="001F5F"/>
                </a:solidFill>
                <a:latin typeface="Verdana"/>
                <a:cs typeface="Verdana"/>
              </a:rPr>
              <a:t>Región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. Nos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ha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quedado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en el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tintero la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supresión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las patrullas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unipersonales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y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la obligatoriedad de dotar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a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cada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uno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los </a:t>
            </a:r>
            <a:r>
              <a:rPr dirty="0" sz="1400">
                <a:solidFill>
                  <a:srgbClr val="001F5F"/>
                </a:solidFill>
                <a:latin typeface="Verdana"/>
                <a:cs typeface="Verdana"/>
              </a:rPr>
              <a:t>agentes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de chalecos </a:t>
            </a:r>
            <a:r>
              <a:rPr dirty="0" sz="1400" spc="-10">
                <a:solidFill>
                  <a:srgbClr val="001F5F"/>
                </a:solidFill>
                <a:latin typeface="Verdana"/>
                <a:cs typeface="Verdana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Verdana"/>
                <a:cs typeface="Verdana"/>
              </a:rPr>
              <a:t> protección.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Verdana"/>
              <a:cs typeface="Verdana"/>
            </a:endParaRPr>
          </a:p>
          <a:p>
            <a:pPr algn="just" marL="478790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Cuatro.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 </a:t>
            </a:r>
            <a:r>
              <a:rPr dirty="0" sz="1400" spc="-5">
                <a:latin typeface="Verdana"/>
                <a:cs typeface="Verdana"/>
              </a:rPr>
              <a:t>añade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 nuevo </a:t>
            </a:r>
            <a:r>
              <a:rPr dirty="0" sz="1400" spc="-5">
                <a:latin typeface="Verdana"/>
                <a:cs typeface="Verdana"/>
              </a:rPr>
              <a:t>artículo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19 bis,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</a:t>
            </a:r>
            <a:r>
              <a:rPr dirty="0" sz="1400" spc="-5">
                <a:latin typeface="Verdana"/>
                <a:cs typeface="Verdana"/>
              </a:rPr>
              <a:t> la siguiente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redacción:</a:t>
            </a:r>
            <a:endParaRPr sz="1400">
              <a:latin typeface="Verdana"/>
              <a:cs typeface="Verdana"/>
            </a:endParaRPr>
          </a:p>
          <a:p>
            <a:pPr algn="just" marL="478790">
              <a:lnSpc>
                <a:spcPct val="100000"/>
              </a:lnSpc>
              <a:spcBef>
                <a:spcPts val="950"/>
              </a:spcBef>
            </a:pPr>
            <a:r>
              <a:rPr dirty="0" sz="1400" b="1">
                <a:latin typeface="Verdana"/>
                <a:cs typeface="Verdana"/>
              </a:rPr>
              <a:t>“Artículo</a:t>
            </a:r>
            <a:r>
              <a:rPr dirty="0" sz="1400" spc="-1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19</a:t>
            </a:r>
            <a:r>
              <a:rPr dirty="0" sz="1400" spc="-2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bis. Salud </a:t>
            </a:r>
            <a:r>
              <a:rPr dirty="0" sz="1400" b="1">
                <a:latin typeface="Verdana"/>
                <a:cs typeface="Verdana"/>
              </a:rPr>
              <a:t>y</a:t>
            </a:r>
            <a:r>
              <a:rPr dirty="0" sz="1400" spc="-5" b="1">
                <a:latin typeface="Verdana"/>
                <a:cs typeface="Verdana"/>
              </a:rPr>
              <a:t> seguridad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laboral.</a:t>
            </a:r>
            <a:endParaRPr sz="1400">
              <a:latin typeface="Verdana"/>
              <a:cs typeface="Verdana"/>
            </a:endParaRPr>
          </a:p>
          <a:p>
            <a:pPr algn="just" marL="462280" marR="6985" indent="78740">
              <a:lnSpc>
                <a:spcPct val="109300"/>
              </a:lnSpc>
              <a:spcBef>
                <a:spcPts val="805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Verdana"/>
                <a:cs typeface="Verdana"/>
              </a:rPr>
              <a:t>Los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Ayuntamientos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tendrán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obligación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disponer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los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medios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instalaciones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adecuadas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personas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forman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parte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los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Cuerpos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Policía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Local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Castilla-La Mancha </a:t>
            </a:r>
            <a:r>
              <a:rPr dirty="0" sz="1400">
                <a:latin typeface="Verdana"/>
                <a:cs typeface="Verdana"/>
              </a:rPr>
              <a:t>puedan </a:t>
            </a:r>
            <a:r>
              <a:rPr dirty="0" sz="1400" spc="-5">
                <a:latin typeface="Verdana"/>
                <a:cs typeface="Verdana"/>
              </a:rPr>
              <a:t>desarrollar </a:t>
            </a:r>
            <a:r>
              <a:rPr dirty="0" sz="1400">
                <a:latin typeface="Verdana"/>
                <a:cs typeface="Verdana"/>
              </a:rPr>
              <a:t>sus funciones </a:t>
            </a:r>
            <a:r>
              <a:rPr dirty="0" sz="1400" spc="-5">
                <a:latin typeface="Verdana"/>
                <a:cs typeface="Verdana"/>
              </a:rPr>
              <a:t>de forma </a:t>
            </a:r>
            <a:r>
              <a:rPr dirty="0" sz="1400">
                <a:latin typeface="Verdana"/>
                <a:cs typeface="Verdana"/>
              </a:rPr>
              <a:t>eficaz y con </a:t>
            </a:r>
            <a:r>
              <a:rPr dirty="0" sz="1400" spc="-5">
                <a:latin typeface="Verdana"/>
                <a:cs typeface="Verdana"/>
              </a:rPr>
              <a:t>garantías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</a:t>
            </a:r>
            <a:r>
              <a:rPr dirty="0" sz="1400" spc="-5">
                <a:latin typeface="Verdana"/>
                <a:cs typeface="Verdana"/>
              </a:rPr>
              <a:t> salud.</a:t>
            </a:r>
            <a:endParaRPr sz="1400">
              <a:latin typeface="Verdana"/>
              <a:cs typeface="Verdana"/>
            </a:endParaRPr>
          </a:p>
          <a:p>
            <a:pPr algn="just" marL="462280" marR="5080" indent="78740">
              <a:lnSpc>
                <a:spcPct val="109300"/>
              </a:lnSpc>
              <a:spcBef>
                <a:spcPts val="805"/>
              </a:spcBef>
              <a:buAutoNum type="arabicPeriod"/>
              <a:tabLst>
                <a:tab pos="770255" algn="l"/>
              </a:tabLst>
            </a:pPr>
            <a:r>
              <a:rPr dirty="0" sz="1400">
                <a:latin typeface="Verdana"/>
                <a:cs typeface="Verdana"/>
              </a:rPr>
              <a:t>Los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Ayuntamientos,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previa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consulta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representación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sindical,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realizarán</a:t>
            </a:r>
            <a:r>
              <a:rPr dirty="0" u="heavy" sz="1400" spc="-9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una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evaluación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riesgos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laborales específicos del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Cuerpo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Policía Local</a:t>
            </a:r>
            <a:r>
              <a:rPr dirty="0" sz="1400">
                <a:latin typeface="Verdana"/>
                <a:cs typeface="Verdana"/>
              </a:rPr>
              <a:t>, </a:t>
            </a:r>
            <a:r>
              <a:rPr dirty="0" sz="1400" spc="-5">
                <a:latin typeface="Verdana"/>
                <a:cs typeface="Verdana"/>
              </a:rPr>
              <a:t>que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incluya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una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evaluación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riesgos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psicosociales</a:t>
            </a:r>
            <a:r>
              <a:rPr dirty="0" sz="1400" spc="-5">
                <a:latin typeface="Verdana"/>
                <a:cs typeface="Verdana"/>
              </a:rPr>
              <a:t>,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así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como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planificación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las </a:t>
            </a:r>
            <a:r>
              <a:rPr dirty="0" sz="1400" spc="-484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medidas correctoras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los riesgos detectados tanto </a:t>
            </a:r>
            <a:r>
              <a:rPr dirty="0" sz="1400">
                <a:latin typeface="Verdana"/>
                <a:cs typeface="Verdana"/>
              </a:rPr>
              <a:t>en </a:t>
            </a:r>
            <a:r>
              <a:rPr dirty="0" sz="1400" spc="-5">
                <a:latin typeface="Verdana"/>
                <a:cs typeface="Verdana"/>
              </a:rPr>
              <a:t>las instalaciones </a:t>
            </a:r>
            <a:r>
              <a:rPr dirty="0" sz="1400">
                <a:latin typeface="Verdana"/>
                <a:cs typeface="Verdana"/>
              </a:rPr>
              <a:t>como </a:t>
            </a:r>
            <a:r>
              <a:rPr dirty="0" sz="1400" spc="-5">
                <a:latin typeface="Verdana"/>
                <a:cs typeface="Verdana"/>
              </a:rPr>
              <a:t>en los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distintos</a:t>
            </a:r>
            <a:r>
              <a:rPr dirty="0" sz="1400" spc="1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puestos.</a:t>
            </a:r>
            <a:r>
              <a:rPr dirty="0" sz="1400" spc="1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La</a:t>
            </a:r>
            <a:r>
              <a:rPr dirty="0" sz="1400" spc="17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consejería</a:t>
            </a:r>
            <a:r>
              <a:rPr dirty="0" sz="1400" spc="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competente</a:t>
            </a:r>
            <a:r>
              <a:rPr dirty="0" sz="1400" spc="1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en</a:t>
            </a:r>
            <a:r>
              <a:rPr dirty="0" sz="1400" spc="1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materia</a:t>
            </a:r>
            <a:r>
              <a:rPr dirty="0" sz="1400" spc="1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1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coordinación</a:t>
            </a:r>
            <a:r>
              <a:rPr dirty="0" sz="1400" spc="18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1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policías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590144"/>
            <a:ext cx="7683500" cy="6029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300"/>
              </a:lnSpc>
              <a:spcBef>
                <a:spcPts val="95"/>
              </a:spcBef>
            </a:pPr>
            <a:r>
              <a:rPr dirty="0" sz="1400" spc="-5">
                <a:latin typeface="Verdana"/>
                <a:cs typeface="Verdana"/>
              </a:rPr>
              <a:t>locales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pondrá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disposición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los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Ayuntamientos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modelo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evaluación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riesgos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laborales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podrá</a:t>
            </a:r>
            <a:r>
              <a:rPr dirty="0" sz="1400">
                <a:latin typeface="Verdana"/>
                <a:cs typeface="Verdana"/>
              </a:rPr>
              <a:t> servirles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referencia.</a:t>
            </a:r>
            <a:endParaRPr sz="1400">
              <a:latin typeface="Verdana"/>
              <a:cs typeface="Verdana"/>
            </a:endParaRPr>
          </a:p>
          <a:p>
            <a:pPr algn="just" marL="12700" marR="6985" indent="16510">
              <a:lnSpc>
                <a:spcPct val="109300"/>
              </a:lnSpc>
              <a:spcBef>
                <a:spcPts val="805"/>
              </a:spcBef>
            </a:pPr>
            <a:r>
              <a:rPr dirty="0" sz="1400" spc="-5">
                <a:latin typeface="Verdana"/>
                <a:cs typeface="Verdana"/>
              </a:rPr>
              <a:t>3. </a:t>
            </a:r>
            <a:r>
              <a:rPr dirty="0" sz="1400" b="1">
                <a:latin typeface="Verdana"/>
                <a:cs typeface="Verdana"/>
              </a:rPr>
              <a:t>Las </a:t>
            </a:r>
            <a:r>
              <a:rPr dirty="0" sz="1400" spc="-5" b="1">
                <a:latin typeface="Verdana"/>
                <a:cs typeface="Verdana"/>
              </a:rPr>
              <a:t>funcionarias de </a:t>
            </a:r>
            <a:r>
              <a:rPr dirty="0" sz="1400" b="1">
                <a:latin typeface="Verdana"/>
                <a:cs typeface="Verdana"/>
              </a:rPr>
              <a:t>los </a:t>
            </a:r>
            <a:r>
              <a:rPr dirty="0" sz="1400" spc="-5" b="1">
                <a:latin typeface="Verdana"/>
                <a:cs typeface="Verdana"/>
              </a:rPr>
              <a:t>Cuerpos </a:t>
            </a:r>
            <a:r>
              <a:rPr dirty="0" sz="1400" b="1">
                <a:latin typeface="Verdana"/>
                <a:cs typeface="Verdana"/>
              </a:rPr>
              <a:t>de </a:t>
            </a:r>
            <a:r>
              <a:rPr dirty="0" sz="1400" spc="-5" b="1">
                <a:latin typeface="Verdana"/>
                <a:cs typeface="Verdana"/>
              </a:rPr>
              <a:t>Policía </a:t>
            </a:r>
            <a:r>
              <a:rPr dirty="0" sz="1400" b="1">
                <a:latin typeface="Verdana"/>
                <a:cs typeface="Verdana"/>
              </a:rPr>
              <a:t>Local</a:t>
            </a:r>
            <a:r>
              <a:rPr dirty="0" sz="1400">
                <a:latin typeface="Verdana"/>
                <a:cs typeface="Verdana"/>
              </a:rPr>
              <a:t>, </a:t>
            </a:r>
            <a:r>
              <a:rPr dirty="0" sz="1400" spc="-5">
                <a:latin typeface="Verdana"/>
                <a:cs typeface="Verdana"/>
              </a:rPr>
              <a:t>durante los </a:t>
            </a:r>
            <a:r>
              <a:rPr dirty="0" sz="1400">
                <a:latin typeface="Verdana"/>
                <a:cs typeface="Verdana"/>
              </a:rPr>
              <a:t>periodos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gestación,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maternidad</a:t>
            </a:r>
            <a:r>
              <a:rPr dirty="0" sz="1400">
                <a:latin typeface="Verdana"/>
                <a:cs typeface="Verdana"/>
              </a:rPr>
              <a:t> y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lactancia,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tendrán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una</a:t>
            </a:r>
            <a:r>
              <a:rPr dirty="0" sz="1400">
                <a:latin typeface="Verdana"/>
                <a:cs typeface="Verdana"/>
              </a:rPr>
              <a:t> adecuada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protección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sus </a:t>
            </a:r>
            <a:r>
              <a:rPr dirty="0" sz="1400">
                <a:latin typeface="Verdana"/>
                <a:cs typeface="Verdana"/>
              </a:rPr>
              <a:t> condiciones </a:t>
            </a:r>
            <a:r>
              <a:rPr dirty="0" sz="1400" spc="-5">
                <a:latin typeface="Verdana"/>
                <a:cs typeface="Verdana"/>
              </a:rPr>
              <a:t>de trabajo, </a:t>
            </a:r>
            <a:r>
              <a:rPr dirty="0" sz="1400">
                <a:latin typeface="Verdana"/>
                <a:cs typeface="Verdana"/>
              </a:rPr>
              <a:t>en orden a evitar situaciones </a:t>
            </a:r>
            <a:r>
              <a:rPr dirty="0" sz="1400" spc="-5">
                <a:latin typeface="Verdana"/>
                <a:cs typeface="Verdana"/>
              </a:rPr>
              <a:t>de riesgo, tanto para </a:t>
            </a:r>
            <a:r>
              <a:rPr dirty="0" sz="1400">
                <a:latin typeface="Verdana"/>
                <a:cs typeface="Verdana"/>
              </a:rPr>
              <a:t>su </a:t>
            </a:r>
            <a:r>
              <a:rPr dirty="0" sz="1400" spc="-5">
                <a:latin typeface="Verdana"/>
                <a:cs typeface="Verdana"/>
              </a:rPr>
              <a:t>propia </a:t>
            </a:r>
            <a:r>
              <a:rPr dirty="0" sz="1400">
                <a:latin typeface="Verdana"/>
                <a:cs typeface="Verdana"/>
              </a:rPr>
              <a:t> seguridad y salud como </a:t>
            </a:r>
            <a:r>
              <a:rPr dirty="0" sz="1400" spc="-5">
                <a:latin typeface="Verdana"/>
                <a:cs typeface="Verdana"/>
              </a:rPr>
              <a:t>para la </a:t>
            </a:r>
            <a:r>
              <a:rPr dirty="0" sz="1400">
                <a:latin typeface="Verdana"/>
                <a:cs typeface="Verdana"/>
              </a:rPr>
              <a:t>del feto o </a:t>
            </a:r>
            <a:r>
              <a:rPr dirty="0" sz="1400" spc="-5">
                <a:latin typeface="Verdana"/>
                <a:cs typeface="Verdana"/>
              </a:rPr>
              <a:t>lactante, debiendo adoptarse </a:t>
            </a:r>
            <a:r>
              <a:rPr dirty="0" sz="1400">
                <a:latin typeface="Verdana"/>
                <a:cs typeface="Verdana"/>
              </a:rPr>
              <a:t>con </a:t>
            </a:r>
            <a:r>
              <a:rPr dirty="0" sz="1400" spc="-5">
                <a:latin typeface="Verdana"/>
                <a:cs typeface="Verdana"/>
              </a:rPr>
              <a:t>este </a:t>
            </a:r>
            <a:r>
              <a:rPr dirty="0" sz="1400" spc="-10">
                <a:latin typeface="Verdana"/>
                <a:cs typeface="Verdana"/>
              </a:rPr>
              <a:t>fin </a:t>
            </a:r>
            <a:r>
              <a:rPr dirty="0" sz="1400" spc="-5">
                <a:latin typeface="Verdana"/>
                <a:cs typeface="Verdana"/>
              </a:rPr>
              <a:t> las medidas necesarias, </a:t>
            </a:r>
            <a:r>
              <a:rPr dirty="0" sz="1400">
                <a:latin typeface="Verdana"/>
                <a:cs typeface="Verdana"/>
              </a:rPr>
              <a:t>a cuyo efecto </a:t>
            </a:r>
            <a:r>
              <a:rPr dirty="0" sz="1400" spc="-5">
                <a:latin typeface="Verdana"/>
                <a:cs typeface="Verdana"/>
              </a:rPr>
              <a:t>las interesadas deberán </a:t>
            </a:r>
            <a:r>
              <a:rPr dirty="0" sz="1400">
                <a:latin typeface="Verdana"/>
                <a:cs typeface="Verdana"/>
              </a:rPr>
              <a:t>comunicar </a:t>
            </a:r>
            <a:r>
              <a:rPr dirty="0" sz="1400" spc="-10">
                <a:latin typeface="Verdana"/>
                <a:cs typeface="Verdana"/>
              </a:rPr>
              <a:t>su </a:t>
            </a:r>
            <a:r>
              <a:rPr dirty="0" sz="1400" spc="-5">
                <a:latin typeface="Verdana"/>
                <a:cs typeface="Verdana"/>
              </a:rPr>
              <a:t>estado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 gestación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 lactancia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 través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unidad</a:t>
            </a:r>
            <a:r>
              <a:rPr dirty="0" sz="1400">
                <a:latin typeface="Verdana"/>
                <a:cs typeface="Verdana"/>
              </a:rPr>
              <a:t> en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presten</a:t>
            </a:r>
            <a:r>
              <a:rPr dirty="0" sz="1400">
                <a:latin typeface="Verdana"/>
                <a:cs typeface="Verdana"/>
              </a:rPr>
              <a:t> sus </a:t>
            </a:r>
            <a:r>
              <a:rPr dirty="0" sz="1400" spc="-5">
                <a:latin typeface="Verdana"/>
                <a:cs typeface="Verdana"/>
              </a:rPr>
              <a:t>servicios.</a:t>
            </a:r>
            <a:endParaRPr sz="1400">
              <a:latin typeface="Verdana"/>
              <a:cs typeface="Verdana"/>
            </a:endParaRPr>
          </a:p>
          <a:p>
            <a:pPr algn="just" marL="12700" marR="5080" indent="16510">
              <a:lnSpc>
                <a:spcPct val="109300"/>
              </a:lnSpc>
              <a:spcBef>
                <a:spcPts val="795"/>
              </a:spcBef>
            </a:pPr>
            <a:r>
              <a:rPr dirty="0" sz="1400" spc="-5">
                <a:latin typeface="Verdana"/>
                <a:cs typeface="Verdana"/>
              </a:rPr>
              <a:t>Cuando </a:t>
            </a:r>
            <a:r>
              <a:rPr dirty="0" sz="1400">
                <a:latin typeface="Verdana"/>
                <a:cs typeface="Verdana"/>
              </a:rPr>
              <a:t>así </a:t>
            </a:r>
            <a:r>
              <a:rPr dirty="0" sz="1400" spc="-10">
                <a:latin typeface="Verdana"/>
                <a:cs typeface="Verdana"/>
              </a:rPr>
              <a:t>se </a:t>
            </a:r>
            <a:r>
              <a:rPr dirty="0" sz="1400" spc="-5">
                <a:latin typeface="Verdana"/>
                <a:cs typeface="Verdana"/>
              </a:rPr>
              <a:t>aconseje mediante informe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los </a:t>
            </a:r>
            <a:r>
              <a:rPr dirty="0" sz="1400">
                <a:latin typeface="Verdana"/>
                <a:cs typeface="Verdana"/>
              </a:rPr>
              <a:t>servicios </a:t>
            </a:r>
            <a:r>
              <a:rPr dirty="0" sz="1400" spc="-5">
                <a:latin typeface="Verdana"/>
                <a:cs typeface="Verdana"/>
              </a:rPr>
              <a:t>médicos </a:t>
            </a:r>
            <a:r>
              <a:rPr dirty="0" sz="1400">
                <a:latin typeface="Verdana"/>
                <a:cs typeface="Verdana"/>
              </a:rPr>
              <a:t>del </a:t>
            </a:r>
            <a:r>
              <a:rPr dirty="0" sz="1400" spc="-5">
                <a:latin typeface="Verdana"/>
                <a:cs typeface="Verdana"/>
              </a:rPr>
              <a:t>Instituto </a:t>
            </a:r>
            <a:r>
              <a:rPr dirty="0" sz="1400">
                <a:latin typeface="Verdana"/>
                <a:cs typeface="Verdana"/>
              </a:rPr>
              <a:t> Nacional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la Seguridad </a:t>
            </a:r>
            <a:r>
              <a:rPr dirty="0" sz="1400">
                <a:latin typeface="Verdana"/>
                <a:cs typeface="Verdana"/>
              </a:rPr>
              <a:t>Social o </a:t>
            </a:r>
            <a:r>
              <a:rPr dirty="0" sz="1400" spc="-5">
                <a:latin typeface="Verdana"/>
                <a:cs typeface="Verdana"/>
              </a:rPr>
              <a:t>de la mutua que preste </a:t>
            </a:r>
            <a:r>
              <a:rPr dirty="0" sz="1400">
                <a:latin typeface="Verdana"/>
                <a:cs typeface="Verdana"/>
              </a:rPr>
              <a:t>servicios al Ayuntamiento,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 podrá </a:t>
            </a:r>
            <a:r>
              <a:rPr dirty="0" sz="1400">
                <a:latin typeface="Verdana"/>
                <a:cs typeface="Verdana"/>
              </a:rPr>
              <a:t>ser </a:t>
            </a:r>
            <a:r>
              <a:rPr dirty="0" sz="1400" spc="-5">
                <a:latin typeface="Verdana"/>
                <a:cs typeface="Verdana"/>
              </a:rPr>
              <a:t>solicitado por la </a:t>
            </a:r>
            <a:r>
              <a:rPr dirty="0" sz="1400" spc="10">
                <a:latin typeface="Verdana"/>
                <a:cs typeface="Verdana"/>
              </a:rPr>
              <a:t>propia </a:t>
            </a:r>
            <a:r>
              <a:rPr dirty="0" sz="1400" spc="-5">
                <a:latin typeface="Verdana"/>
                <a:cs typeface="Verdana"/>
              </a:rPr>
              <a:t>interesada, </a:t>
            </a:r>
            <a:r>
              <a:rPr dirty="0" sz="1400">
                <a:latin typeface="Verdana"/>
                <a:cs typeface="Verdana"/>
              </a:rPr>
              <a:t>se adecuarán </a:t>
            </a:r>
            <a:r>
              <a:rPr dirty="0" sz="1400" spc="-5">
                <a:latin typeface="Verdana"/>
                <a:cs typeface="Verdana"/>
              </a:rPr>
              <a:t>las </a:t>
            </a:r>
            <a:r>
              <a:rPr dirty="0" sz="1400">
                <a:latin typeface="Verdana"/>
                <a:cs typeface="Verdana"/>
              </a:rPr>
              <a:t>condiciones </a:t>
            </a:r>
            <a:r>
              <a:rPr dirty="0" sz="1400" spc="-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trabajo </a:t>
            </a:r>
            <a:r>
              <a:rPr dirty="0" sz="1400">
                <a:latin typeface="Verdana"/>
                <a:cs typeface="Verdana"/>
              </a:rPr>
              <a:t>a </a:t>
            </a:r>
            <a:r>
              <a:rPr dirty="0" sz="1400" spc="-5">
                <a:latin typeface="Verdana"/>
                <a:cs typeface="Verdana"/>
              </a:rPr>
              <a:t>las referidas funcionarias, </a:t>
            </a:r>
            <a:r>
              <a:rPr dirty="0" sz="1400">
                <a:latin typeface="Verdana"/>
                <a:cs typeface="Verdana"/>
              </a:rPr>
              <a:t>eximiéndoles del </a:t>
            </a:r>
            <a:r>
              <a:rPr dirty="0" sz="1400" spc="-5">
                <a:latin typeface="Verdana"/>
                <a:cs typeface="Verdana"/>
              </a:rPr>
              <a:t>trabajo </a:t>
            </a:r>
            <a:r>
              <a:rPr dirty="0" sz="1400">
                <a:latin typeface="Verdana"/>
                <a:cs typeface="Verdana"/>
              </a:rPr>
              <a:t>nocturno o a </a:t>
            </a:r>
            <a:r>
              <a:rPr dirty="0" sz="1400" spc="-5">
                <a:latin typeface="Verdana"/>
                <a:cs typeface="Verdana"/>
              </a:rPr>
              <a:t>turnos </a:t>
            </a:r>
            <a:r>
              <a:rPr dirty="0" sz="1400">
                <a:latin typeface="Verdana"/>
                <a:cs typeface="Verdana"/>
              </a:rPr>
              <a:t>o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adscribiéndolas a otro servicio o </a:t>
            </a:r>
            <a:r>
              <a:rPr dirty="0" sz="1400" spc="-5">
                <a:latin typeface="Verdana"/>
                <a:cs typeface="Verdana"/>
              </a:rPr>
              <a:t>puesto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trabajo </a:t>
            </a:r>
            <a:r>
              <a:rPr dirty="0" sz="1400">
                <a:latin typeface="Verdana"/>
                <a:cs typeface="Verdana"/>
              </a:rPr>
              <a:t>si fuera </a:t>
            </a:r>
            <a:r>
              <a:rPr dirty="0" sz="1400" spc="-5">
                <a:latin typeface="Verdana"/>
                <a:cs typeface="Verdana"/>
              </a:rPr>
              <a:t>necesario, conservando el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derecho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al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conjunto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retribuciones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puesto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origen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mientras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persistan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las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circunstancias</a:t>
            </a:r>
            <a:r>
              <a:rPr dirty="0" sz="1400" spc="-5">
                <a:latin typeface="Verdana"/>
                <a:cs typeface="Verdana"/>
              </a:rPr>
              <a:t> que</a:t>
            </a:r>
            <a:r>
              <a:rPr dirty="0" sz="1400">
                <a:latin typeface="Verdana"/>
                <a:cs typeface="Verdana"/>
              </a:rPr>
              <a:t> hubieran </a:t>
            </a:r>
            <a:r>
              <a:rPr dirty="0" sz="1400" spc="-5">
                <a:latin typeface="Verdana"/>
                <a:cs typeface="Verdana"/>
              </a:rPr>
              <a:t>motivado tal </a:t>
            </a:r>
            <a:r>
              <a:rPr dirty="0" sz="1400">
                <a:latin typeface="Verdana"/>
                <a:cs typeface="Verdana"/>
              </a:rPr>
              <a:t>situación.</a:t>
            </a:r>
            <a:endParaRPr sz="1400">
              <a:latin typeface="Verdana"/>
              <a:cs typeface="Verdana"/>
            </a:endParaRPr>
          </a:p>
          <a:p>
            <a:pPr algn="just" marL="12700" marR="6985" indent="16510">
              <a:lnSpc>
                <a:spcPct val="109300"/>
              </a:lnSpc>
              <a:spcBef>
                <a:spcPts val="800"/>
              </a:spcBef>
            </a:pPr>
            <a:r>
              <a:rPr dirty="0" sz="1400">
                <a:latin typeface="Verdana"/>
                <a:cs typeface="Verdana"/>
              </a:rPr>
              <a:t>Durante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los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indicados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periodos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gestación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y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lactancia,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funcionarias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manejarán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máquinas,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aparatos,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utensilios,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instrumentos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trabajo,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sustancias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otros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productos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 </a:t>
            </a:r>
            <a:r>
              <a:rPr dirty="0" sz="1400" spc="-5">
                <a:latin typeface="Verdana"/>
                <a:cs typeface="Verdana"/>
              </a:rPr>
              <a:t>elementos </a:t>
            </a:r>
            <a:r>
              <a:rPr dirty="0" sz="1400" spc="-10">
                <a:latin typeface="Verdana"/>
                <a:cs typeface="Verdana"/>
              </a:rPr>
              <a:t>que, </a:t>
            </a:r>
            <a:r>
              <a:rPr dirty="0" sz="1400" spc="-5">
                <a:latin typeface="Verdana"/>
                <a:cs typeface="Verdana"/>
              </a:rPr>
              <a:t>de acuerdo con los informes </a:t>
            </a:r>
            <a:r>
              <a:rPr dirty="0" sz="1400">
                <a:latin typeface="Verdana"/>
                <a:cs typeface="Verdana"/>
              </a:rPr>
              <a:t>médicos </a:t>
            </a:r>
            <a:r>
              <a:rPr dirty="0" sz="1400" spc="-5">
                <a:latin typeface="Verdana"/>
                <a:cs typeface="Verdana"/>
              </a:rPr>
              <a:t>correspondientes, puedan </a:t>
            </a:r>
            <a:r>
              <a:rPr dirty="0" sz="1400">
                <a:latin typeface="Verdana"/>
                <a:cs typeface="Verdana"/>
              </a:rPr>
              <a:t> resultar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perjudiciales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>
                <a:latin typeface="Verdana"/>
                <a:cs typeface="Verdana"/>
              </a:rPr>
              <a:t> el</a:t>
            </a:r>
            <a:r>
              <a:rPr dirty="0" sz="1400" spc="-5">
                <a:latin typeface="Verdana"/>
                <a:cs typeface="Verdana"/>
              </a:rPr>
              <a:t> normal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desarrollo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del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embarazo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lactancia.</a:t>
            </a:r>
            <a:endParaRPr sz="1400">
              <a:latin typeface="Verdana"/>
              <a:cs typeface="Verdana"/>
            </a:endParaRPr>
          </a:p>
          <a:p>
            <a:pPr algn="just" marL="12700" marR="5080" indent="16510">
              <a:lnSpc>
                <a:spcPct val="109300"/>
              </a:lnSpc>
              <a:spcBef>
                <a:spcPts val="810"/>
              </a:spcBef>
            </a:pPr>
            <a:r>
              <a:rPr dirty="0" sz="1400" spc="-5">
                <a:latin typeface="Verdana"/>
                <a:cs typeface="Verdana"/>
              </a:rPr>
              <a:t>Con </a:t>
            </a:r>
            <a:r>
              <a:rPr dirty="0" sz="1400">
                <a:latin typeface="Verdana"/>
                <a:cs typeface="Verdana"/>
              </a:rPr>
              <a:t>el fin </a:t>
            </a:r>
            <a:r>
              <a:rPr dirty="0" sz="1400" spc="-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prevenir </a:t>
            </a:r>
            <a:r>
              <a:rPr dirty="0" sz="1400" spc="-5">
                <a:latin typeface="Verdana"/>
                <a:cs typeface="Verdana"/>
              </a:rPr>
              <a:t>posibles daños </a:t>
            </a:r>
            <a:r>
              <a:rPr dirty="0" sz="1400">
                <a:latin typeface="Verdana"/>
                <a:cs typeface="Verdana"/>
              </a:rPr>
              <a:t>en </a:t>
            </a:r>
            <a:r>
              <a:rPr dirty="0" sz="1400" spc="-5">
                <a:latin typeface="Verdana"/>
                <a:cs typeface="Verdana"/>
              </a:rPr>
              <a:t>la </a:t>
            </a:r>
            <a:r>
              <a:rPr dirty="0" sz="1400">
                <a:latin typeface="Verdana"/>
                <a:cs typeface="Verdana"/>
              </a:rPr>
              <a:t>salud </a:t>
            </a:r>
            <a:r>
              <a:rPr dirty="0" sz="1400" spc="-5">
                <a:latin typeface="Verdana"/>
                <a:cs typeface="Verdana"/>
              </a:rPr>
              <a:t>de la embarazada </a:t>
            </a:r>
            <a:r>
              <a:rPr dirty="0" sz="1400">
                <a:latin typeface="Verdana"/>
                <a:cs typeface="Verdana"/>
              </a:rPr>
              <a:t>o </a:t>
            </a:r>
            <a:r>
              <a:rPr dirty="0" sz="1400" spc="-5">
                <a:latin typeface="Verdana"/>
                <a:cs typeface="Verdana"/>
              </a:rPr>
              <a:t>del feto, </a:t>
            </a:r>
            <a:r>
              <a:rPr dirty="0" sz="1400" spc="-10">
                <a:latin typeface="Verdana"/>
                <a:cs typeface="Verdana"/>
              </a:rPr>
              <a:t>las 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funcionarias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encuentren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estado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gestación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podrán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utilizar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una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uniformidad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adecuada a su situación, </a:t>
            </a:r>
            <a:r>
              <a:rPr dirty="0" sz="1400" spc="-5">
                <a:latin typeface="Verdana"/>
                <a:cs typeface="Verdana"/>
              </a:rPr>
              <a:t>que el</a:t>
            </a:r>
            <a:r>
              <a:rPr dirty="0" sz="1400">
                <a:latin typeface="Verdana"/>
                <a:cs typeface="Verdana"/>
              </a:rPr>
              <a:t> Ayuntamiento </a:t>
            </a:r>
            <a:r>
              <a:rPr dirty="0" sz="1400" spc="-5">
                <a:latin typeface="Verdana"/>
                <a:cs typeface="Verdana"/>
              </a:rPr>
              <a:t>habrá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5">
                <a:latin typeface="Verdana"/>
                <a:cs typeface="Verdana"/>
              </a:rPr>
              <a:t> facilitarle.</a:t>
            </a:r>
            <a:r>
              <a:rPr dirty="0" sz="1400">
                <a:latin typeface="Verdana"/>
                <a:cs typeface="Verdana"/>
              </a:rPr>
              <a:t> Solo en </a:t>
            </a:r>
            <a:r>
              <a:rPr dirty="0" sz="1400" spc="-5">
                <a:latin typeface="Verdana"/>
                <a:cs typeface="Verdana"/>
              </a:rPr>
              <a:t>los </a:t>
            </a:r>
            <a:r>
              <a:rPr dirty="0" sz="1400">
                <a:latin typeface="Verdana"/>
                <a:cs typeface="Verdana"/>
              </a:rPr>
              <a:t> supuestos excepcionales en </a:t>
            </a:r>
            <a:r>
              <a:rPr dirty="0" sz="1400" spc="-5">
                <a:latin typeface="Verdana"/>
                <a:cs typeface="Verdana"/>
              </a:rPr>
              <a:t>los que </a:t>
            </a:r>
            <a:r>
              <a:rPr dirty="0" sz="1400">
                <a:latin typeface="Verdana"/>
                <a:cs typeface="Verdana"/>
              </a:rPr>
              <a:t>no </a:t>
            </a:r>
            <a:r>
              <a:rPr dirty="0" sz="1400" spc="-10">
                <a:latin typeface="Verdana"/>
                <a:cs typeface="Verdana"/>
              </a:rPr>
              <a:t>se </a:t>
            </a:r>
            <a:r>
              <a:rPr dirty="0" sz="1400" spc="-5">
                <a:latin typeface="Verdana"/>
                <a:cs typeface="Verdana"/>
              </a:rPr>
              <a:t>pueda dotar </a:t>
            </a:r>
            <a:r>
              <a:rPr dirty="0" sz="1400">
                <a:latin typeface="Verdana"/>
                <a:cs typeface="Verdana"/>
              </a:rPr>
              <a:t>a </a:t>
            </a:r>
            <a:r>
              <a:rPr dirty="0" sz="1400" spc="-5">
                <a:latin typeface="Verdana"/>
                <a:cs typeface="Verdana"/>
              </a:rPr>
              <a:t>la </a:t>
            </a:r>
            <a:r>
              <a:rPr dirty="0" sz="1400">
                <a:latin typeface="Verdana"/>
                <a:cs typeface="Verdana"/>
              </a:rPr>
              <a:t>funcionaria </a:t>
            </a:r>
            <a:r>
              <a:rPr dirty="0" sz="1400" spc="-5">
                <a:latin typeface="Verdana"/>
                <a:cs typeface="Verdana"/>
              </a:rPr>
              <a:t>de una </a:t>
            </a:r>
            <a:r>
              <a:rPr dirty="0" sz="1400">
                <a:latin typeface="Verdana"/>
                <a:cs typeface="Verdana"/>
              </a:rPr>
              <a:t> uniformidad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adecuada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justifique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imposibilidad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inconveniencia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utilizarla,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590144"/>
            <a:ext cx="7682230" cy="5120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09300"/>
              </a:lnSpc>
              <a:spcBef>
                <a:spcPts val="95"/>
              </a:spcBef>
            </a:pPr>
            <a:r>
              <a:rPr dirty="0" sz="1400" spc="-5">
                <a:latin typeface="Verdana"/>
                <a:cs typeface="Verdana"/>
              </a:rPr>
              <a:t>podrá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dispensar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funcionaria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en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estado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gestación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uso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uniforme,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cuyo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caso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 </a:t>
            </a:r>
            <a:r>
              <a:rPr dirty="0" sz="1400" spc="-5">
                <a:latin typeface="Verdana"/>
                <a:cs typeface="Verdana"/>
              </a:rPr>
              <a:t>podrá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prestar</a:t>
            </a:r>
            <a:r>
              <a:rPr dirty="0" sz="1400">
                <a:latin typeface="Verdana"/>
                <a:cs typeface="Verdana"/>
              </a:rPr>
              <a:t> servicio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 vía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pública</a:t>
            </a:r>
            <a:r>
              <a:rPr dirty="0" sz="1400">
                <a:latin typeface="Verdana"/>
                <a:cs typeface="Verdana"/>
              </a:rPr>
              <a:t> ni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cara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 la </a:t>
            </a:r>
            <a:r>
              <a:rPr dirty="0" sz="1400">
                <a:latin typeface="Verdana"/>
                <a:cs typeface="Verdana"/>
              </a:rPr>
              <a:t>ciudadanía.</a:t>
            </a:r>
            <a:endParaRPr sz="1400">
              <a:latin typeface="Verdana"/>
              <a:cs typeface="Verdana"/>
            </a:endParaRPr>
          </a:p>
          <a:p>
            <a:pPr algn="just" marL="12700" marR="6350" indent="16510">
              <a:lnSpc>
                <a:spcPct val="109300"/>
              </a:lnSpc>
              <a:spcBef>
                <a:spcPts val="805"/>
              </a:spcBef>
              <a:buAutoNum type="arabicPeriod" startAt="4"/>
              <a:tabLst>
                <a:tab pos="299085" algn="l"/>
              </a:tabLst>
            </a:pPr>
            <a:r>
              <a:rPr dirty="0" sz="1400" b="1">
                <a:latin typeface="Verdana"/>
                <a:cs typeface="Verdana"/>
              </a:rPr>
              <a:t>La </a:t>
            </a:r>
            <a:r>
              <a:rPr dirty="0" sz="1400" spc="-5" b="1">
                <a:latin typeface="Verdana"/>
                <a:cs typeface="Verdana"/>
              </a:rPr>
              <a:t>Escuela de Protección Ciudadana incluirá </a:t>
            </a:r>
            <a:r>
              <a:rPr dirty="0" sz="1400" b="1">
                <a:latin typeface="Verdana"/>
                <a:cs typeface="Verdana"/>
              </a:rPr>
              <a:t>en </a:t>
            </a:r>
            <a:r>
              <a:rPr dirty="0" sz="1400" spc="-5" b="1">
                <a:latin typeface="Verdana"/>
                <a:cs typeface="Verdana"/>
              </a:rPr>
              <a:t>sus planes </a:t>
            </a:r>
            <a:r>
              <a:rPr dirty="0" sz="1400" b="1">
                <a:latin typeface="Verdana"/>
                <a:cs typeface="Verdana"/>
              </a:rPr>
              <a:t>de </a:t>
            </a:r>
            <a:r>
              <a:rPr dirty="0" sz="1400" spc="-5" b="1">
                <a:latin typeface="Verdana"/>
                <a:cs typeface="Verdana"/>
              </a:rPr>
              <a:t>formación 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para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todas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las</a:t>
            </a:r>
            <a:r>
              <a:rPr dirty="0" sz="1400" spc="-1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categorías</a:t>
            </a:r>
            <a:r>
              <a:rPr dirty="0" sz="1400" spc="-1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contenido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didáctico</a:t>
            </a:r>
            <a:r>
              <a:rPr dirty="0" sz="1400" spc="-1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en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materia</a:t>
            </a:r>
            <a:r>
              <a:rPr dirty="0" sz="1400" spc="-11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seguridad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y</a:t>
            </a:r>
            <a:r>
              <a:rPr dirty="0" sz="1400" spc="-9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salud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laboral.</a:t>
            </a:r>
            <a:endParaRPr sz="1400">
              <a:latin typeface="Verdana"/>
              <a:cs typeface="Verdana"/>
            </a:endParaRPr>
          </a:p>
          <a:p>
            <a:pPr algn="just" marL="12700" marR="5715" indent="16510">
              <a:lnSpc>
                <a:spcPct val="109400"/>
              </a:lnSpc>
              <a:spcBef>
                <a:spcPts val="790"/>
              </a:spcBef>
              <a:buAutoNum type="arabicPeriod" startAt="4"/>
              <a:tabLst>
                <a:tab pos="302260" algn="l"/>
              </a:tabLst>
            </a:pPr>
            <a:r>
              <a:rPr dirty="0" sz="1400" spc="-5">
                <a:latin typeface="Verdana"/>
                <a:cs typeface="Verdana"/>
              </a:rPr>
              <a:t>Reglamentariamente </a:t>
            </a:r>
            <a:r>
              <a:rPr dirty="0" sz="1400" spc="-10">
                <a:latin typeface="Verdana"/>
                <a:cs typeface="Verdana"/>
              </a:rPr>
              <a:t>se </a:t>
            </a:r>
            <a:r>
              <a:rPr dirty="0" sz="1400">
                <a:latin typeface="Verdana"/>
                <a:cs typeface="Verdana"/>
              </a:rPr>
              <a:t>establecerá un </a:t>
            </a:r>
            <a:r>
              <a:rPr dirty="0" sz="1400" spc="-5" b="1">
                <a:latin typeface="Verdana"/>
                <a:cs typeface="Verdana"/>
              </a:rPr>
              <a:t>plan </a:t>
            </a:r>
            <a:r>
              <a:rPr dirty="0" sz="1400" b="1">
                <a:latin typeface="Verdana"/>
                <a:cs typeface="Verdana"/>
              </a:rPr>
              <a:t>de tiro </a:t>
            </a:r>
            <a:r>
              <a:rPr dirty="0" sz="1400" spc="-5">
                <a:latin typeface="Verdana"/>
                <a:cs typeface="Verdana"/>
              </a:rPr>
              <a:t>para los </a:t>
            </a:r>
            <a:r>
              <a:rPr dirty="0" sz="1400">
                <a:latin typeface="Verdana"/>
                <a:cs typeface="Verdana"/>
              </a:rPr>
              <a:t>miembros </a:t>
            </a:r>
            <a:r>
              <a:rPr dirty="0" sz="1400" spc="-10">
                <a:latin typeface="Verdana"/>
                <a:cs typeface="Verdana"/>
              </a:rPr>
              <a:t>de los 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cuerpos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policía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local,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tendrá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carácter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obligatorio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incluirá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formación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específica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 el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manejo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arma</a:t>
            </a:r>
            <a:r>
              <a:rPr dirty="0" sz="1400" spc="-5">
                <a:latin typeface="Verdana"/>
                <a:cs typeface="Verdana"/>
              </a:rPr>
              <a:t> reglamentaria</a:t>
            </a:r>
            <a:r>
              <a:rPr dirty="0" sz="1400">
                <a:latin typeface="Verdana"/>
                <a:cs typeface="Verdana"/>
              </a:rPr>
              <a:t> con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una</a:t>
            </a:r>
            <a:r>
              <a:rPr dirty="0" sz="1400" spc="-5">
                <a:latin typeface="Verdana"/>
                <a:cs typeface="Verdana"/>
              </a:rPr>
              <a:t> periodicidad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anual.</a:t>
            </a:r>
            <a:endParaRPr sz="1400">
              <a:latin typeface="Verdana"/>
              <a:cs typeface="Verdana"/>
            </a:endParaRPr>
          </a:p>
          <a:p>
            <a:pPr algn="just" marL="12700" marR="5080" indent="16510">
              <a:lnSpc>
                <a:spcPct val="109300"/>
              </a:lnSpc>
              <a:spcBef>
                <a:spcPts val="805"/>
              </a:spcBef>
              <a:buAutoNum type="arabicPeriod" startAt="4"/>
              <a:tabLst>
                <a:tab pos="342265" algn="l"/>
              </a:tabLst>
            </a:pPr>
            <a:r>
              <a:rPr dirty="0" sz="1400" b="1">
                <a:latin typeface="Verdana"/>
                <a:cs typeface="Verdana"/>
              </a:rPr>
              <a:t>En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materia</a:t>
            </a:r>
            <a:r>
              <a:rPr dirty="0" sz="1400" b="1">
                <a:latin typeface="Verdana"/>
                <a:cs typeface="Verdana"/>
              </a:rPr>
              <a:t> de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prevención</a:t>
            </a:r>
            <a:r>
              <a:rPr dirty="0" sz="1400" b="1">
                <a:latin typeface="Verdana"/>
                <a:cs typeface="Verdana"/>
              </a:rPr>
              <a:t> de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riesgos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laborales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será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aplicación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lo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establecido </a:t>
            </a:r>
            <a:r>
              <a:rPr dirty="0" sz="1400" b="1">
                <a:latin typeface="Verdana"/>
                <a:cs typeface="Verdana"/>
              </a:rPr>
              <a:t>en la </a:t>
            </a:r>
            <a:r>
              <a:rPr dirty="0" sz="1400" spc="-5" b="1">
                <a:latin typeface="Verdana"/>
                <a:cs typeface="Verdana"/>
              </a:rPr>
              <a:t>legislación vigente sobre prevención </a:t>
            </a:r>
            <a:r>
              <a:rPr dirty="0" sz="1400" b="1">
                <a:latin typeface="Verdana"/>
                <a:cs typeface="Verdana"/>
              </a:rPr>
              <a:t>de riesgos laborales, 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respecto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114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aquellas</a:t>
            </a:r>
            <a:r>
              <a:rPr dirty="0" sz="1400" spc="-12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actividades</a:t>
            </a:r>
            <a:r>
              <a:rPr dirty="0" sz="1400" spc="-12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o</a:t>
            </a:r>
            <a:r>
              <a:rPr dirty="0" sz="1400" spc="-12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funciones</a:t>
            </a:r>
            <a:r>
              <a:rPr dirty="0" sz="1400" spc="-114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que</a:t>
            </a:r>
            <a:r>
              <a:rPr dirty="0" sz="1400" spc="-12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no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presenten</a:t>
            </a:r>
            <a:r>
              <a:rPr dirty="0" sz="1400" spc="-114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características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exclusivas de las </a:t>
            </a:r>
            <a:r>
              <a:rPr dirty="0" sz="1400" b="1">
                <a:latin typeface="Verdana"/>
                <a:cs typeface="Verdana"/>
              </a:rPr>
              <a:t>actividades de </a:t>
            </a:r>
            <a:r>
              <a:rPr dirty="0" sz="1400" spc="-5" b="1">
                <a:latin typeface="Verdana"/>
                <a:cs typeface="Verdana"/>
              </a:rPr>
              <a:t>policía, seguridad </a:t>
            </a:r>
            <a:r>
              <a:rPr dirty="0" sz="1400" b="1">
                <a:latin typeface="Verdana"/>
                <a:cs typeface="Verdana"/>
              </a:rPr>
              <a:t>y </a:t>
            </a:r>
            <a:r>
              <a:rPr dirty="0" sz="1400" spc="-5" b="1">
                <a:latin typeface="Verdana"/>
                <a:cs typeface="Verdana"/>
              </a:rPr>
              <a:t>servicios operativos </a:t>
            </a:r>
            <a:r>
              <a:rPr dirty="0" sz="1400" spc="-10" b="1">
                <a:latin typeface="Verdana"/>
                <a:cs typeface="Verdana"/>
              </a:rPr>
              <a:t>de </a:t>
            </a:r>
            <a:r>
              <a:rPr dirty="0" sz="1400" spc="-5" b="1">
                <a:latin typeface="Verdana"/>
                <a:cs typeface="Verdana"/>
              </a:rPr>
              <a:t> protección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civil.</a:t>
            </a:r>
            <a:r>
              <a:rPr dirty="0" sz="1400" b="1">
                <a:latin typeface="Verdana"/>
                <a:cs typeface="Verdana"/>
              </a:rPr>
              <a:t> Y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respecto</a:t>
            </a:r>
            <a:r>
              <a:rPr dirty="0" sz="1400" b="1">
                <a:latin typeface="Verdana"/>
                <a:cs typeface="Verdana"/>
              </a:rPr>
              <a:t> de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aquellas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actividades</a:t>
            </a:r>
            <a:r>
              <a:rPr dirty="0" sz="1400" b="1">
                <a:latin typeface="Verdana"/>
                <a:cs typeface="Verdana"/>
              </a:rPr>
              <a:t> o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funciones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que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sí 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presenten </a:t>
            </a:r>
            <a:r>
              <a:rPr dirty="0" sz="1400" b="1">
                <a:latin typeface="Verdana"/>
                <a:cs typeface="Verdana"/>
              </a:rPr>
              <a:t>estas </a:t>
            </a:r>
            <a:r>
              <a:rPr dirty="0" sz="1400" spc="-5" b="1">
                <a:latin typeface="Verdana"/>
                <a:cs typeface="Verdana"/>
              </a:rPr>
              <a:t>características, </a:t>
            </a:r>
            <a:r>
              <a:rPr dirty="0" sz="1400" b="1">
                <a:latin typeface="Verdana"/>
                <a:cs typeface="Verdana"/>
              </a:rPr>
              <a:t>se </a:t>
            </a:r>
            <a:r>
              <a:rPr dirty="0" sz="1400" spc="-5" b="1">
                <a:latin typeface="Verdana"/>
                <a:cs typeface="Verdana"/>
              </a:rPr>
              <a:t>estará </a:t>
            </a:r>
            <a:r>
              <a:rPr dirty="0" sz="1400" b="1">
                <a:latin typeface="Verdana"/>
                <a:cs typeface="Verdana"/>
              </a:rPr>
              <a:t>a </a:t>
            </a:r>
            <a:r>
              <a:rPr dirty="0" sz="1400" spc="5" b="1">
                <a:latin typeface="Verdana"/>
                <a:cs typeface="Verdana"/>
              </a:rPr>
              <a:t>lo </a:t>
            </a:r>
            <a:r>
              <a:rPr dirty="0" sz="1400" spc="-5" b="1">
                <a:latin typeface="Verdana"/>
                <a:cs typeface="Verdana"/>
              </a:rPr>
              <a:t>dispuesto </a:t>
            </a:r>
            <a:r>
              <a:rPr dirty="0" sz="1400" b="1">
                <a:latin typeface="Verdana"/>
                <a:cs typeface="Verdana"/>
              </a:rPr>
              <a:t>en la </a:t>
            </a:r>
            <a:r>
              <a:rPr dirty="0" sz="1400" spc="-5" b="1">
                <a:latin typeface="Verdana"/>
                <a:cs typeface="Verdana"/>
              </a:rPr>
              <a:t>presente ley </a:t>
            </a:r>
            <a:r>
              <a:rPr dirty="0" sz="1400" b="1">
                <a:latin typeface="Verdana"/>
                <a:cs typeface="Verdana"/>
              </a:rPr>
              <a:t>y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demás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normativa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específica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que</a:t>
            </a:r>
            <a:r>
              <a:rPr dirty="0" sz="1400" b="1">
                <a:latin typeface="Verdana"/>
                <a:cs typeface="Verdana"/>
              </a:rPr>
              <a:t> a </a:t>
            </a:r>
            <a:r>
              <a:rPr dirty="0" sz="1400" spc="-5" b="1">
                <a:latin typeface="Verdana"/>
                <a:cs typeface="Verdana"/>
              </a:rPr>
              <a:t>tal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efecto</a:t>
            </a:r>
            <a:r>
              <a:rPr dirty="0" sz="1400" spc="-1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se </a:t>
            </a:r>
            <a:r>
              <a:rPr dirty="0" sz="1400" spc="-5" b="1">
                <a:latin typeface="Verdana"/>
                <a:cs typeface="Verdana"/>
              </a:rPr>
              <a:t>establezca”.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Verdana"/>
              <a:cs typeface="Verdana"/>
            </a:endParaRPr>
          </a:p>
          <a:p>
            <a:pPr marL="12700" marR="85090" indent="16510">
              <a:lnSpc>
                <a:spcPct val="108500"/>
              </a:lnSpc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https://spl-clm.es/wp- </a:t>
            </a:r>
            <a:r>
              <a:rPr dirty="0" sz="16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content/uploads/2022/12/ANEXO_I_DESARROLLO_DEL_ARTICULADO_DE_LAS_PRO </a:t>
            </a:r>
            <a:r>
              <a:rPr dirty="0" sz="1600" spc="-484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PUESTAS_DE_ENMIENDAS_POR_PARTE_DEL_SPL_CLM_al_PROYECTO_D.pdf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192022"/>
            <a:ext cx="9939655" cy="431800"/>
          </a:xfrm>
          <a:prstGeom prst="rect"/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367155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¿Qué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00AFEF"/>
                </a:solidFill>
                <a:latin typeface="Tahoma"/>
                <a:cs typeface="Tahoma"/>
              </a:rPr>
              <a:t>RIESGO</a:t>
            </a:r>
            <a:r>
              <a:rPr dirty="0" sz="2600" spc="-1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LABORAL?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2056206"/>
            <a:ext cx="9490075" cy="431800"/>
          </a:xfrm>
          <a:custGeom>
            <a:avLst/>
            <a:gdLst/>
            <a:ahLst/>
            <a:cxnLst/>
            <a:rect l="l" t="t" r="r" b="b"/>
            <a:pathLst>
              <a:path w="9490075" h="431800">
                <a:moveTo>
                  <a:pt x="9489694" y="0"/>
                </a:moveTo>
                <a:lnTo>
                  <a:pt x="0" y="0"/>
                </a:lnTo>
                <a:lnTo>
                  <a:pt x="0" y="431596"/>
                </a:lnTo>
                <a:lnTo>
                  <a:pt x="9489694" y="431596"/>
                </a:lnTo>
                <a:lnTo>
                  <a:pt x="948969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1123" y="2046478"/>
            <a:ext cx="9490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7359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Ley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31/1995,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de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8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de noviembre,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de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prevención de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Riesgos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Laborales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123" y="2487803"/>
            <a:ext cx="9490075" cy="9525"/>
          </a:xfrm>
          <a:custGeom>
            <a:avLst/>
            <a:gdLst/>
            <a:ahLst/>
            <a:cxnLst/>
            <a:rect l="l" t="t" r="r" b="b"/>
            <a:pathLst>
              <a:path w="9490075" h="9525">
                <a:moveTo>
                  <a:pt x="9489694" y="0"/>
                </a:moveTo>
                <a:lnTo>
                  <a:pt x="0" y="0"/>
                </a:lnTo>
                <a:lnTo>
                  <a:pt x="0" y="9144"/>
                </a:lnTo>
                <a:lnTo>
                  <a:pt x="9489694" y="9144"/>
                </a:lnTo>
                <a:lnTo>
                  <a:pt x="9489694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6712" y="2924073"/>
            <a:ext cx="9480550" cy="230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5525" indent="449580">
              <a:lnSpc>
                <a:spcPct val="109400"/>
              </a:lnSpc>
              <a:spcBef>
                <a:spcPts val="100"/>
              </a:spcBef>
            </a:pPr>
            <a:r>
              <a:rPr dirty="0" sz="1600" spc="-5">
                <a:latin typeface="Verdana"/>
                <a:cs typeface="Verdana"/>
              </a:rPr>
              <a:t>Artículo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4.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Definiciones.</a:t>
            </a:r>
            <a:r>
              <a:rPr dirty="0" sz="1600" spc="55">
                <a:latin typeface="Verdana"/>
                <a:cs typeface="Verdan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https://www.boe.es/buscar/act.php?id=BOE-A-1995- </a:t>
            </a:r>
            <a:r>
              <a:rPr dirty="0" sz="1600" spc="-55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24292&amp;p=20220908&amp;tn=1#a4</a:t>
            </a:r>
            <a:endParaRPr sz="1600">
              <a:latin typeface="Verdana"/>
              <a:cs typeface="Verdana"/>
            </a:endParaRPr>
          </a:p>
          <a:p>
            <a:pPr marL="911860">
              <a:lnSpc>
                <a:spcPct val="100000"/>
              </a:lnSpc>
              <a:spcBef>
                <a:spcPts val="1080"/>
              </a:spcBef>
            </a:pPr>
            <a:r>
              <a:rPr dirty="0" sz="1600" spc="-5">
                <a:latin typeface="Verdana"/>
                <a:cs typeface="Verdana"/>
              </a:rPr>
              <a:t>A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efectos</a:t>
            </a:r>
            <a:r>
              <a:rPr dirty="0" sz="1600">
                <a:latin typeface="Verdana"/>
                <a:cs typeface="Verdana"/>
              </a:rPr>
              <a:t> de </a:t>
            </a:r>
            <a:r>
              <a:rPr dirty="0" sz="1600" spc="-5">
                <a:latin typeface="Verdana"/>
                <a:cs typeface="Verdana"/>
              </a:rPr>
              <a:t>la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presente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Ley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las</a:t>
            </a:r>
            <a:r>
              <a:rPr dirty="0" sz="1600" spc="-5">
                <a:latin typeface="Verdana"/>
                <a:cs typeface="Verdana"/>
              </a:rPr>
              <a:t> normas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que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 </a:t>
            </a:r>
            <a:r>
              <a:rPr dirty="0" sz="1600">
                <a:latin typeface="Verdana"/>
                <a:cs typeface="Verdana"/>
              </a:rPr>
              <a:t>desarrollen:</a:t>
            </a:r>
            <a:endParaRPr sz="1600">
              <a:latin typeface="Verdana"/>
              <a:cs typeface="Verdana"/>
            </a:endParaRPr>
          </a:p>
          <a:p>
            <a:pPr marL="911860">
              <a:lnSpc>
                <a:spcPct val="100000"/>
              </a:lnSpc>
              <a:spcBef>
                <a:spcPts val="935"/>
              </a:spcBef>
            </a:pPr>
            <a:r>
              <a:rPr dirty="0" sz="1400" spc="-5">
                <a:latin typeface="Verdana"/>
                <a:cs typeface="Verdana"/>
              </a:rPr>
              <a:t>…//…</a:t>
            </a:r>
            <a:endParaRPr sz="1400">
              <a:latin typeface="Verdana"/>
              <a:cs typeface="Verdana"/>
            </a:endParaRPr>
          </a:p>
          <a:p>
            <a:pPr algn="just" marL="1361440" marR="5080">
              <a:lnSpc>
                <a:spcPct val="109300"/>
              </a:lnSpc>
              <a:spcBef>
                <a:spcPts val="790"/>
              </a:spcBef>
            </a:pPr>
            <a:r>
              <a:rPr dirty="0" sz="1400" spc="-5" b="1">
                <a:latin typeface="Verdana"/>
                <a:cs typeface="Verdana"/>
              </a:rPr>
              <a:t>2.º </a:t>
            </a:r>
            <a:r>
              <a:rPr dirty="0" sz="1400">
                <a:latin typeface="Verdana"/>
                <a:cs typeface="Verdana"/>
              </a:rPr>
              <a:t>Se </a:t>
            </a:r>
            <a:r>
              <a:rPr dirty="0" sz="1400" spc="-5">
                <a:latin typeface="Verdana"/>
                <a:cs typeface="Verdana"/>
              </a:rPr>
              <a:t>entenderá </a:t>
            </a:r>
            <a:r>
              <a:rPr dirty="0" sz="1400">
                <a:latin typeface="Verdana"/>
                <a:cs typeface="Verdana"/>
              </a:rPr>
              <a:t>como </a:t>
            </a:r>
            <a:r>
              <a:rPr dirty="0" sz="1400" spc="-5">
                <a:latin typeface="Verdana"/>
                <a:cs typeface="Verdana"/>
              </a:rPr>
              <a:t>«</a:t>
            </a:r>
            <a:r>
              <a:rPr dirty="0" sz="1400" spc="-5" b="1">
                <a:latin typeface="Verdana"/>
                <a:cs typeface="Verdana"/>
              </a:rPr>
              <a:t>RIESGO LABORAL</a:t>
            </a:r>
            <a:r>
              <a:rPr dirty="0" sz="1400" spc="-5">
                <a:latin typeface="Verdana"/>
                <a:cs typeface="Verdana"/>
              </a:rPr>
              <a:t>» la </a:t>
            </a:r>
            <a:r>
              <a:rPr dirty="0" sz="1400" spc="-5" b="1">
                <a:latin typeface="Verdana"/>
                <a:cs typeface="Verdana"/>
              </a:rPr>
              <a:t>posibilidad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que </a:t>
            </a:r>
            <a:r>
              <a:rPr dirty="0" sz="1400">
                <a:latin typeface="Verdana"/>
                <a:cs typeface="Verdana"/>
              </a:rPr>
              <a:t>un </a:t>
            </a:r>
            <a:r>
              <a:rPr dirty="0" sz="1400" spc="-5">
                <a:latin typeface="Verdana"/>
                <a:cs typeface="Verdana"/>
              </a:rPr>
              <a:t>trabajador </a:t>
            </a:r>
            <a:r>
              <a:rPr dirty="0" sz="1400">
                <a:latin typeface="Verdana"/>
                <a:cs typeface="Verdana"/>
              </a:rPr>
              <a:t>sufra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 </a:t>
            </a:r>
            <a:r>
              <a:rPr dirty="0" sz="1400" spc="-5">
                <a:latin typeface="Verdana"/>
                <a:cs typeface="Verdana"/>
              </a:rPr>
              <a:t>determinado </a:t>
            </a:r>
            <a:r>
              <a:rPr dirty="0" sz="1400">
                <a:latin typeface="Verdana"/>
                <a:cs typeface="Verdana"/>
              </a:rPr>
              <a:t>daño </a:t>
            </a:r>
            <a:r>
              <a:rPr dirty="0" sz="1400" spc="-5">
                <a:latin typeface="Verdana"/>
                <a:cs typeface="Verdana"/>
              </a:rPr>
              <a:t>derivado del trabajo. </a:t>
            </a:r>
            <a:r>
              <a:rPr dirty="0" sz="1400">
                <a:latin typeface="Verdana"/>
                <a:cs typeface="Verdana"/>
              </a:rPr>
              <a:t>Para </a:t>
            </a:r>
            <a:r>
              <a:rPr dirty="0" sz="1400" spc="-5">
                <a:latin typeface="Verdana"/>
                <a:cs typeface="Verdana"/>
              </a:rPr>
              <a:t>calificar </a:t>
            </a:r>
            <a:r>
              <a:rPr dirty="0" sz="1400">
                <a:latin typeface="Verdana"/>
                <a:cs typeface="Verdana"/>
              </a:rPr>
              <a:t>un </a:t>
            </a:r>
            <a:r>
              <a:rPr dirty="0" sz="1400" spc="-5">
                <a:latin typeface="Verdana"/>
                <a:cs typeface="Verdana"/>
              </a:rPr>
              <a:t>riesgo desde </a:t>
            </a:r>
            <a:r>
              <a:rPr dirty="0" sz="1400">
                <a:latin typeface="Verdana"/>
                <a:cs typeface="Verdana"/>
              </a:rPr>
              <a:t>el </a:t>
            </a:r>
            <a:r>
              <a:rPr dirty="0" sz="1400" spc="-5">
                <a:latin typeface="Verdana"/>
                <a:cs typeface="Verdana"/>
              </a:rPr>
              <a:t>punto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vista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gravedad</a:t>
            </a:r>
            <a:r>
              <a:rPr dirty="0" sz="1400" spc="-5">
                <a:latin typeface="Verdana"/>
                <a:cs typeface="Verdana"/>
              </a:rPr>
              <a:t>,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valorarán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conjuntamente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la</a:t>
            </a:r>
            <a:r>
              <a:rPr dirty="0" sz="1400" spc="-5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probabilidad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produzca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el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daño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y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severidad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del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mismo.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419098"/>
            <a:ext cx="9939655" cy="896619"/>
          </a:xfrm>
          <a:prstGeom prst="rect"/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47040">
              <a:lnSpc>
                <a:spcPct val="100000"/>
              </a:lnSpc>
            </a:pPr>
            <a:r>
              <a:rPr dirty="0" sz="4800" spc="-5">
                <a:solidFill>
                  <a:srgbClr val="FFFFFF"/>
                </a:solidFill>
                <a:latin typeface="Tahoma"/>
                <a:cs typeface="Tahoma"/>
              </a:rPr>
              <a:t>POLICÍA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544" y="2315286"/>
            <a:ext cx="9939655" cy="12947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43865">
              <a:lnSpc>
                <a:spcPct val="100000"/>
              </a:lnSpc>
            </a:pPr>
            <a:r>
              <a:rPr dirty="0" sz="3600" spc="-5" b="1">
                <a:latin typeface="Tahoma"/>
                <a:cs typeface="Tahoma"/>
              </a:rPr>
              <a:t>DECLARACIÓN</a:t>
            </a:r>
            <a:r>
              <a:rPr dirty="0" sz="3600" spc="-40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DE</a:t>
            </a:r>
            <a:endParaRPr sz="3600">
              <a:latin typeface="Tahoma"/>
              <a:cs typeface="Tahoma"/>
            </a:endParaRPr>
          </a:p>
          <a:p>
            <a:pPr algn="ctr" marL="579755">
              <a:lnSpc>
                <a:spcPct val="100000"/>
              </a:lnSpc>
              <a:spcBef>
                <a:spcPts val="1165"/>
              </a:spcBef>
            </a:pPr>
            <a:r>
              <a:rPr dirty="0" sz="3600" spc="-5" b="1">
                <a:latin typeface="Tahoma"/>
                <a:cs typeface="Tahoma"/>
              </a:rPr>
              <a:t>PROFESIÓN</a:t>
            </a:r>
            <a:r>
              <a:rPr dirty="0" sz="3600" spc="-15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DE</a:t>
            </a:r>
            <a:r>
              <a:rPr dirty="0" sz="3600" spc="-15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RIESGO</a:t>
            </a:r>
            <a:r>
              <a:rPr dirty="0" sz="3600" spc="10" b="1">
                <a:latin typeface="Tahoma"/>
                <a:cs typeface="Tahoma"/>
              </a:rPr>
              <a:t> </a:t>
            </a:r>
            <a:r>
              <a:rPr dirty="0" sz="3600" b="1">
                <a:latin typeface="Tahoma"/>
                <a:cs typeface="Tahoma"/>
              </a:rPr>
              <a:t>Y</a:t>
            </a:r>
            <a:r>
              <a:rPr dirty="0" sz="3600" spc="-15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SUS</a:t>
            </a:r>
            <a:r>
              <a:rPr dirty="0" sz="3600" spc="-15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EFECTOS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3239" y="4476369"/>
            <a:ext cx="65341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">
              <a:lnSpc>
                <a:spcPct val="108300"/>
              </a:lnSpc>
              <a:spcBef>
                <a:spcPts val="100"/>
              </a:spcBef>
            </a:pPr>
            <a:r>
              <a:rPr dirty="0" sz="1800" spc="-5">
                <a:latin typeface="Verdana"/>
                <a:cs typeface="Verdana"/>
              </a:rPr>
              <a:t>¿Pensáis que estamos considerados </a:t>
            </a:r>
            <a:r>
              <a:rPr dirty="0" sz="1800">
                <a:latin typeface="Verdana"/>
                <a:cs typeface="Verdana"/>
              </a:rPr>
              <a:t>como </a:t>
            </a:r>
            <a:r>
              <a:rPr dirty="0" sz="1800" b="1">
                <a:latin typeface="Verdana"/>
                <a:cs typeface="Verdana"/>
              </a:rPr>
              <a:t>Profesión </a:t>
            </a:r>
            <a:r>
              <a:rPr dirty="0" sz="1800" spc="-5" b="1">
                <a:latin typeface="Verdana"/>
                <a:cs typeface="Verdana"/>
              </a:rPr>
              <a:t>de </a:t>
            </a:r>
            <a:r>
              <a:rPr dirty="0" sz="1800" spc="-60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Riesgo</a:t>
            </a:r>
            <a:r>
              <a:rPr dirty="0" sz="1800" spc="-5">
                <a:latin typeface="Verdana"/>
                <a:cs typeface="Verdana"/>
              </a:rPr>
              <a:t>?</a:t>
            </a:r>
            <a:r>
              <a:rPr dirty="0" sz="1800">
                <a:latin typeface="Verdana"/>
                <a:cs typeface="Verdana"/>
              </a:rPr>
              <a:t> –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 i="1">
                <a:solidFill>
                  <a:srgbClr val="FF0000"/>
                </a:solidFill>
                <a:latin typeface="Verdana"/>
                <a:cs typeface="Verdana"/>
              </a:rPr>
              <a:t>Razonar la</a:t>
            </a:r>
            <a:r>
              <a:rPr dirty="0" sz="1800" spc="-1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5" i="1">
                <a:solidFill>
                  <a:srgbClr val="FF0000"/>
                </a:solidFill>
                <a:latin typeface="Verdana"/>
                <a:cs typeface="Verdana"/>
              </a:rPr>
              <a:t>respuesta</a:t>
            </a:r>
            <a:r>
              <a:rPr dirty="0" sz="1800" spc="-5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9209">
              <a:lnSpc>
                <a:spcPct val="100000"/>
              </a:lnSpc>
              <a:spcBef>
                <a:spcPts val="1005"/>
              </a:spcBef>
            </a:pPr>
            <a:r>
              <a:rPr dirty="0" sz="1800" spc="-5" b="1">
                <a:latin typeface="Verdana"/>
                <a:cs typeface="Verdana"/>
              </a:rPr>
              <a:t>Pequeño</a:t>
            </a:r>
            <a:r>
              <a:rPr dirty="0" sz="1800" spc="-3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debate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400" y="3955173"/>
            <a:ext cx="2387600" cy="2387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419098"/>
            <a:ext cx="9939655" cy="431800"/>
          </a:xfrm>
          <a:prstGeom prst="rect"/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2244725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Ley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Seguridad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r>
              <a:rPr dirty="0" sz="2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RDL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8/2015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8185" y="2719552"/>
            <a:ext cx="7338059" cy="958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6510">
              <a:lnSpc>
                <a:spcPct val="109300"/>
              </a:lnSpc>
              <a:spcBef>
                <a:spcPts val="95"/>
              </a:spcBef>
            </a:pPr>
            <a:r>
              <a:rPr dirty="0" sz="1400">
                <a:latin typeface="Verdana"/>
                <a:cs typeface="Verdana"/>
              </a:rPr>
              <a:t>El </a:t>
            </a:r>
            <a:r>
              <a:rPr dirty="0" sz="1400" spc="-5">
                <a:latin typeface="Verdana"/>
                <a:cs typeface="Verdana"/>
              </a:rPr>
              <a:t>texto refundido de la </a:t>
            </a:r>
            <a:r>
              <a:rPr dirty="0" sz="1400" b="1">
                <a:latin typeface="Verdana"/>
                <a:cs typeface="Verdana"/>
              </a:rPr>
              <a:t>Ley </a:t>
            </a:r>
            <a:r>
              <a:rPr dirty="0" sz="1400" spc="-5" b="1">
                <a:latin typeface="Verdana"/>
                <a:cs typeface="Verdana"/>
              </a:rPr>
              <a:t>General </a:t>
            </a:r>
            <a:r>
              <a:rPr dirty="0" sz="1400" b="1">
                <a:latin typeface="Verdana"/>
                <a:cs typeface="Verdana"/>
              </a:rPr>
              <a:t>de la </a:t>
            </a:r>
            <a:r>
              <a:rPr dirty="0" sz="1400" spc="-5" b="1">
                <a:latin typeface="Verdana"/>
                <a:cs typeface="Verdana"/>
              </a:rPr>
              <a:t>Seguridad Social</a:t>
            </a:r>
            <a:r>
              <a:rPr dirty="0" sz="1400" spc="-5">
                <a:latin typeface="Verdana"/>
                <a:cs typeface="Verdana"/>
              </a:rPr>
              <a:t>, aprobado por </a:t>
            </a:r>
            <a:r>
              <a:rPr dirty="0" sz="1400">
                <a:latin typeface="Verdana"/>
                <a:cs typeface="Verdana"/>
              </a:rPr>
              <a:t>el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Real </a:t>
            </a:r>
            <a:r>
              <a:rPr dirty="0" sz="1400" spc="-5" b="1">
                <a:latin typeface="Verdana"/>
                <a:cs typeface="Verdana"/>
              </a:rPr>
              <a:t>Decreto Legislativo </a:t>
            </a:r>
            <a:r>
              <a:rPr dirty="0" sz="1400" b="1">
                <a:latin typeface="Verdana"/>
                <a:cs typeface="Verdana"/>
              </a:rPr>
              <a:t>8/2015</a:t>
            </a:r>
            <a:r>
              <a:rPr dirty="0" sz="1400">
                <a:latin typeface="Verdana"/>
                <a:cs typeface="Verdana"/>
              </a:rPr>
              <a:t>,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30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octubre, </a:t>
            </a:r>
            <a:r>
              <a:rPr dirty="0" sz="1400">
                <a:latin typeface="Verdana"/>
                <a:cs typeface="Verdana"/>
              </a:rPr>
              <a:t>en </a:t>
            </a:r>
            <a:r>
              <a:rPr dirty="0" sz="1400" spc="-5">
                <a:latin typeface="Verdana"/>
                <a:cs typeface="Verdana"/>
              </a:rPr>
              <a:t>cuyo </a:t>
            </a:r>
            <a:r>
              <a:rPr dirty="0" sz="1400" spc="-5" b="1">
                <a:latin typeface="Verdana"/>
                <a:cs typeface="Verdana"/>
              </a:rPr>
              <a:t>artículo 206.1 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prevé </a:t>
            </a:r>
            <a:r>
              <a:rPr dirty="0" sz="1400" spc="-5">
                <a:latin typeface="Verdana"/>
                <a:cs typeface="Verdana"/>
              </a:rPr>
              <a:t>que la edad </a:t>
            </a:r>
            <a:r>
              <a:rPr dirty="0" sz="1400">
                <a:latin typeface="Verdana"/>
                <a:cs typeface="Verdana"/>
              </a:rPr>
              <a:t>mínima </a:t>
            </a:r>
            <a:r>
              <a:rPr dirty="0" sz="1400" spc="-5">
                <a:latin typeface="Verdana"/>
                <a:cs typeface="Verdana"/>
              </a:rPr>
              <a:t>exigida para tener derecho </a:t>
            </a:r>
            <a:r>
              <a:rPr dirty="0" sz="1400">
                <a:latin typeface="Verdana"/>
                <a:cs typeface="Verdana"/>
              </a:rPr>
              <a:t>a </a:t>
            </a:r>
            <a:r>
              <a:rPr dirty="0" sz="1400" spc="-5" b="1">
                <a:latin typeface="Verdana"/>
                <a:cs typeface="Verdana"/>
              </a:rPr>
              <a:t>pensión </a:t>
            </a:r>
            <a:r>
              <a:rPr dirty="0" sz="1400" b="1">
                <a:latin typeface="Verdana"/>
                <a:cs typeface="Verdana"/>
              </a:rPr>
              <a:t>de </a:t>
            </a:r>
            <a:r>
              <a:rPr dirty="0" sz="1400" spc="-5" b="1">
                <a:latin typeface="Verdana"/>
                <a:cs typeface="Verdana"/>
              </a:rPr>
              <a:t>jubilación 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podrá</a:t>
            </a:r>
            <a:r>
              <a:rPr dirty="0" sz="1400" spc="7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ser</a:t>
            </a:r>
            <a:r>
              <a:rPr dirty="0" sz="1400" spc="8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rebajada</a:t>
            </a:r>
            <a:r>
              <a:rPr dirty="0" sz="1400" spc="7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por</a:t>
            </a:r>
            <a:r>
              <a:rPr dirty="0" sz="1400" spc="7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real</a:t>
            </a:r>
            <a:r>
              <a:rPr dirty="0" sz="1400" spc="7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decreto</a:t>
            </a:r>
            <a:r>
              <a:rPr dirty="0" sz="1400" spc="-5">
                <a:latin typeface="Verdana"/>
                <a:cs typeface="Verdana"/>
              </a:rPr>
              <a:t>,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propuesta</a:t>
            </a:r>
            <a:r>
              <a:rPr dirty="0" sz="1400" spc="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titular</a:t>
            </a:r>
            <a:r>
              <a:rPr dirty="0" sz="1400" spc="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Ministerio</a:t>
            </a:r>
            <a:r>
              <a:rPr dirty="0" sz="1400" spc="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8185" y="3671442"/>
            <a:ext cx="4660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Verdana"/>
                <a:cs typeface="Verdana"/>
              </a:rPr>
              <a:t>Empleo</a:t>
            </a:r>
            <a:r>
              <a:rPr dirty="0" sz="1400" spc="2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y</a:t>
            </a:r>
            <a:r>
              <a:rPr dirty="0" sz="1400" spc="3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Seguridad</a:t>
            </a:r>
            <a:r>
              <a:rPr dirty="0" sz="1400" spc="2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Social,</a:t>
            </a:r>
            <a:r>
              <a:rPr dirty="0" sz="1400" spc="3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</a:t>
            </a:r>
            <a:r>
              <a:rPr dirty="0" sz="1400" spc="3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aquellos</a:t>
            </a:r>
            <a:r>
              <a:rPr dirty="0" sz="1400" spc="2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grupos</a:t>
            </a:r>
            <a:r>
              <a:rPr dirty="0" sz="1400" spc="2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6589" y="3682619"/>
            <a:ext cx="2588895" cy="2165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1400" b="1">
                <a:latin typeface="Verdana"/>
                <a:cs typeface="Verdana"/>
              </a:rPr>
              <a:t>actividades</a:t>
            </a:r>
            <a:r>
              <a:rPr dirty="0" sz="1400" spc="22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profesionales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0885" y="3915740"/>
            <a:ext cx="7312025" cy="2171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  <a:tabLst>
                <a:tab pos="657860" algn="l"/>
                <a:tab pos="1633855" algn="l"/>
                <a:tab pos="2197100" algn="l"/>
                <a:tab pos="2560320" algn="l"/>
                <a:tab pos="3765550" algn="l"/>
                <a:tab pos="5716905" algn="l"/>
                <a:tab pos="6638925" algn="l"/>
              </a:tabLst>
            </a:pPr>
            <a:r>
              <a:rPr dirty="0" sz="1400">
                <a:latin typeface="Verdana"/>
                <a:cs typeface="Verdana"/>
              </a:rPr>
              <a:t>cuyos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tr</a:t>
            </a:r>
            <a:r>
              <a:rPr dirty="0" sz="1400" spc="-20" b="1">
                <a:latin typeface="Verdana"/>
                <a:cs typeface="Verdana"/>
              </a:rPr>
              <a:t>a</a:t>
            </a:r>
            <a:r>
              <a:rPr dirty="0" sz="1400" spc="-5" b="1">
                <a:latin typeface="Verdana"/>
                <a:cs typeface="Verdana"/>
              </a:rPr>
              <a:t>baj</a:t>
            </a:r>
            <a:r>
              <a:rPr dirty="0" sz="1400" spc="-10" b="1">
                <a:latin typeface="Verdana"/>
                <a:cs typeface="Verdana"/>
              </a:rPr>
              <a:t>o</a:t>
            </a:r>
            <a:r>
              <a:rPr dirty="0" sz="1400" b="1">
                <a:latin typeface="Verdana"/>
                <a:cs typeface="Verdana"/>
              </a:rPr>
              <a:t>s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>
                <a:latin typeface="Verdana"/>
                <a:cs typeface="Verdana"/>
              </a:rPr>
              <a:t>sean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5">
                <a:latin typeface="Verdana"/>
                <a:cs typeface="Verdana"/>
              </a:rPr>
              <a:t>d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n</a:t>
            </a:r>
            <a:r>
              <a:rPr dirty="0" sz="1400" spc="-10" b="1">
                <a:latin typeface="Verdana"/>
                <a:cs typeface="Verdana"/>
              </a:rPr>
              <a:t>a</a:t>
            </a:r>
            <a:r>
              <a:rPr dirty="0" sz="1400" spc="-5" b="1">
                <a:latin typeface="Verdana"/>
                <a:cs typeface="Verdana"/>
              </a:rPr>
              <a:t>t</a:t>
            </a:r>
            <a:r>
              <a:rPr dirty="0" sz="1400" spc="-20" b="1">
                <a:latin typeface="Verdana"/>
                <a:cs typeface="Verdana"/>
              </a:rPr>
              <a:t>u</a:t>
            </a:r>
            <a:r>
              <a:rPr dirty="0" sz="1400" spc="-5" b="1">
                <a:latin typeface="Verdana"/>
                <a:cs typeface="Verdana"/>
              </a:rPr>
              <a:t>ralez</a:t>
            </a:r>
            <a:r>
              <a:rPr dirty="0" sz="1400" b="1">
                <a:latin typeface="Verdana"/>
                <a:cs typeface="Verdana"/>
              </a:rPr>
              <a:t>a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ex</a:t>
            </a:r>
            <a:r>
              <a:rPr dirty="0" sz="1400" spc="-10" b="1">
                <a:latin typeface="Verdana"/>
                <a:cs typeface="Verdana"/>
              </a:rPr>
              <a:t>c</a:t>
            </a:r>
            <a:r>
              <a:rPr dirty="0" sz="1400" spc="-5" b="1">
                <a:latin typeface="Verdana"/>
                <a:cs typeface="Verdana"/>
              </a:rPr>
              <a:t>e</a:t>
            </a:r>
            <a:r>
              <a:rPr dirty="0" sz="1400" spc="5" b="1">
                <a:latin typeface="Verdana"/>
                <a:cs typeface="Verdana"/>
              </a:rPr>
              <a:t>p</a:t>
            </a:r>
            <a:r>
              <a:rPr dirty="0" sz="1400" spc="-15" b="1">
                <a:latin typeface="Verdana"/>
                <a:cs typeface="Verdana"/>
              </a:rPr>
              <a:t>ci</a:t>
            </a:r>
            <a:r>
              <a:rPr dirty="0" sz="1400" spc="-5" b="1">
                <a:latin typeface="Verdana"/>
                <a:cs typeface="Verdana"/>
              </a:rPr>
              <a:t>on</a:t>
            </a:r>
            <a:r>
              <a:rPr dirty="0" sz="1400" spc="-10" b="1">
                <a:latin typeface="Verdana"/>
                <a:cs typeface="Verdana"/>
              </a:rPr>
              <a:t>a</a:t>
            </a:r>
            <a:r>
              <a:rPr dirty="0" sz="1400" b="1">
                <a:latin typeface="Verdana"/>
                <a:cs typeface="Verdana"/>
              </a:rPr>
              <a:t>lme</a:t>
            </a:r>
            <a:r>
              <a:rPr dirty="0" sz="1400" spc="-5" b="1">
                <a:latin typeface="Verdana"/>
                <a:cs typeface="Verdana"/>
              </a:rPr>
              <a:t>n</a:t>
            </a:r>
            <a:r>
              <a:rPr dirty="0" sz="1400" spc="-10" b="1">
                <a:latin typeface="Verdana"/>
                <a:cs typeface="Verdana"/>
              </a:rPr>
              <a:t>t</a:t>
            </a:r>
            <a:r>
              <a:rPr dirty="0" sz="1400" b="1">
                <a:latin typeface="Verdana"/>
                <a:cs typeface="Verdana"/>
              </a:rPr>
              <a:t>e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p</a:t>
            </a:r>
            <a:r>
              <a:rPr dirty="0" sz="1400" spc="-10" b="1">
                <a:latin typeface="Verdana"/>
                <a:cs typeface="Verdana"/>
              </a:rPr>
              <a:t>e</a:t>
            </a:r>
            <a:r>
              <a:rPr dirty="0" sz="1400" spc="-5" b="1">
                <a:latin typeface="Verdana"/>
                <a:cs typeface="Verdana"/>
              </a:rPr>
              <a:t>n</a:t>
            </a:r>
            <a:r>
              <a:rPr dirty="0" sz="1400" spc="-10" b="1">
                <a:latin typeface="Verdana"/>
                <a:cs typeface="Verdana"/>
              </a:rPr>
              <a:t>o</a:t>
            </a:r>
            <a:r>
              <a:rPr dirty="0" sz="1400" spc="-5" b="1">
                <a:latin typeface="Verdana"/>
                <a:cs typeface="Verdana"/>
              </a:rPr>
              <a:t>s</a:t>
            </a:r>
            <a:r>
              <a:rPr dirty="0" sz="1400" b="1">
                <a:latin typeface="Verdana"/>
                <a:cs typeface="Verdana"/>
              </a:rPr>
              <a:t>a,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tó</a:t>
            </a:r>
            <a:r>
              <a:rPr dirty="0" sz="1400" b="1">
                <a:latin typeface="Verdana"/>
                <a:cs typeface="Verdana"/>
              </a:rPr>
              <a:t>xica,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0885" y="4149217"/>
            <a:ext cx="1163320" cy="2165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1400" b="1">
                <a:latin typeface="Verdana"/>
                <a:cs typeface="Verdana"/>
              </a:rPr>
              <a:t>PELI</a:t>
            </a:r>
            <a:r>
              <a:rPr dirty="0" sz="1400" spc="-15" b="1">
                <a:latin typeface="Verdana"/>
                <a:cs typeface="Verdana"/>
              </a:rPr>
              <a:t>G</a:t>
            </a:r>
            <a:r>
              <a:rPr dirty="0" sz="1400" spc="-10" b="1">
                <a:latin typeface="Verdana"/>
                <a:cs typeface="Verdana"/>
              </a:rPr>
              <a:t>R</a:t>
            </a:r>
            <a:r>
              <a:rPr dirty="0" sz="1400" spc="5" b="1">
                <a:latin typeface="Verdana"/>
                <a:cs typeface="Verdana"/>
              </a:rPr>
              <a:t>O</a:t>
            </a:r>
            <a:r>
              <a:rPr dirty="0" sz="1400" spc="-5" b="1">
                <a:latin typeface="Verdana"/>
                <a:cs typeface="Verdana"/>
              </a:rPr>
              <a:t>SA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1586" y="4138041"/>
            <a:ext cx="60331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2415" algn="l"/>
                <a:tab pos="1343660" algn="l"/>
                <a:tab pos="1598295" algn="l"/>
                <a:tab pos="2439670" algn="l"/>
                <a:tab pos="3462020" algn="l"/>
                <a:tab pos="4304665" algn="l"/>
                <a:tab pos="4685030" algn="l"/>
                <a:tab pos="5897245" algn="l"/>
              </a:tabLst>
            </a:pPr>
            <a:r>
              <a:rPr dirty="0" sz="1400" b="1">
                <a:latin typeface="Verdana"/>
                <a:cs typeface="Verdana"/>
              </a:rPr>
              <a:t>o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b="1">
                <a:latin typeface="Verdana"/>
                <a:cs typeface="Verdana"/>
              </a:rPr>
              <a:t>in</a:t>
            </a:r>
            <a:r>
              <a:rPr dirty="0" sz="1400" spc="-10" b="1">
                <a:latin typeface="Verdana"/>
                <a:cs typeface="Verdana"/>
              </a:rPr>
              <a:t>s</a:t>
            </a:r>
            <a:r>
              <a:rPr dirty="0" sz="1400" b="1">
                <a:latin typeface="Verdana"/>
                <a:cs typeface="Verdana"/>
              </a:rPr>
              <a:t>al</a:t>
            </a:r>
            <a:r>
              <a:rPr dirty="0" sz="1400" spc="-10" b="1">
                <a:latin typeface="Verdana"/>
                <a:cs typeface="Verdana"/>
              </a:rPr>
              <a:t>u</a:t>
            </a:r>
            <a:r>
              <a:rPr dirty="0" sz="1400" spc="-5" b="1">
                <a:latin typeface="Verdana"/>
                <a:cs typeface="Verdana"/>
              </a:rPr>
              <a:t>br</a:t>
            </a:r>
            <a:r>
              <a:rPr dirty="0" sz="1400" b="1">
                <a:latin typeface="Verdana"/>
                <a:cs typeface="Verdana"/>
              </a:rPr>
              <a:t>e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b="1">
                <a:latin typeface="Verdana"/>
                <a:cs typeface="Verdana"/>
              </a:rPr>
              <a:t>y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b="1">
                <a:latin typeface="Verdana"/>
                <a:cs typeface="Verdana"/>
              </a:rPr>
              <a:t>acu</a:t>
            </a:r>
            <a:r>
              <a:rPr dirty="0" sz="1400" spc="-10" b="1">
                <a:latin typeface="Verdana"/>
                <a:cs typeface="Verdana"/>
              </a:rPr>
              <a:t>s</a:t>
            </a:r>
            <a:r>
              <a:rPr dirty="0" sz="1400" spc="-5" b="1">
                <a:latin typeface="Verdana"/>
                <a:cs typeface="Verdana"/>
              </a:rPr>
              <a:t>e</a:t>
            </a:r>
            <a:r>
              <a:rPr dirty="0" sz="1400" b="1">
                <a:latin typeface="Verdana"/>
                <a:cs typeface="Verdana"/>
              </a:rPr>
              <a:t>n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e</a:t>
            </a:r>
            <a:r>
              <a:rPr dirty="0" sz="1400" spc="-10" b="1">
                <a:latin typeface="Verdana"/>
                <a:cs typeface="Verdana"/>
              </a:rPr>
              <a:t>l</a:t>
            </a:r>
            <a:r>
              <a:rPr dirty="0" sz="1400" spc="-5" b="1">
                <a:latin typeface="Verdana"/>
                <a:cs typeface="Verdana"/>
              </a:rPr>
              <a:t>eva</a:t>
            </a:r>
            <a:r>
              <a:rPr dirty="0" sz="1400" spc="-10" b="1">
                <a:latin typeface="Verdana"/>
                <a:cs typeface="Verdana"/>
              </a:rPr>
              <a:t>d</a:t>
            </a:r>
            <a:r>
              <a:rPr dirty="0" sz="1400" spc="-5" b="1">
                <a:latin typeface="Verdana"/>
                <a:cs typeface="Verdana"/>
              </a:rPr>
              <a:t>o</a:t>
            </a:r>
            <a:r>
              <a:rPr dirty="0" sz="1400" b="1">
                <a:latin typeface="Verdana"/>
                <a:cs typeface="Verdana"/>
              </a:rPr>
              <a:t>s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b="1">
                <a:latin typeface="Verdana"/>
                <a:cs typeface="Verdana"/>
              </a:rPr>
              <a:t>índices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15" b="1">
                <a:latin typeface="Verdana"/>
                <a:cs typeface="Verdana"/>
              </a:rPr>
              <a:t>d</a:t>
            </a:r>
            <a:r>
              <a:rPr dirty="0" sz="1400" b="1">
                <a:latin typeface="Verdana"/>
                <a:cs typeface="Verdana"/>
              </a:rPr>
              <a:t>e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spc="-5" b="1">
                <a:latin typeface="Verdana"/>
                <a:cs typeface="Verdana"/>
              </a:rPr>
              <a:t>morbil</a:t>
            </a:r>
            <a:r>
              <a:rPr dirty="0" sz="1400" spc="-15" b="1">
                <a:latin typeface="Verdana"/>
                <a:cs typeface="Verdana"/>
              </a:rPr>
              <a:t>i</a:t>
            </a:r>
            <a:r>
              <a:rPr dirty="0" sz="1400" spc="-5" b="1">
                <a:latin typeface="Verdana"/>
                <a:cs typeface="Verdana"/>
              </a:rPr>
              <a:t>da</a:t>
            </a:r>
            <a:r>
              <a:rPr dirty="0" sz="1400" b="1">
                <a:latin typeface="Verdana"/>
                <a:cs typeface="Verdana"/>
              </a:rPr>
              <a:t>d</a:t>
            </a:r>
            <a:r>
              <a:rPr dirty="0" sz="1400" b="1">
                <a:latin typeface="Verdana"/>
                <a:cs typeface="Verdana"/>
              </a:rPr>
              <a:t>	</a:t>
            </a:r>
            <a:r>
              <a:rPr dirty="0" sz="1400" b="1"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8185" y="4352010"/>
            <a:ext cx="7337425" cy="958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300"/>
              </a:lnSpc>
              <a:spcBef>
                <a:spcPts val="95"/>
              </a:spcBef>
            </a:pPr>
            <a:r>
              <a:rPr dirty="0" sz="1400" spc="-5" b="1">
                <a:latin typeface="Verdana"/>
                <a:cs typeface="Verdana"/>
              </a:rPr>
              <a:t>mortalidad</a:t>
            </a:r>
            <a:r>
              <a:rPr dirty="0" sz="1400" spc="-5">
                <a:latin typeface="Verdana"/>
                <a:cs typeface="Verdana"/>
              </a:rPr>
              <a:t>, siempre que los trabajadores afectados acrediten </a:t>
            </a:r>
            <a:r>
              <a:rPr dirty="0" sz="1400">
                <a:latin typeface="Verdana"/>
                <a:cs typeface="Verdana"/>
              </a:rPr>
              <a:t>en </a:t>
            </a:r>
            <a:r>
              <a:rPr dirty="0" sz="1400" spc="-5">
                <a:latin typeface="Verdana"/>
                <a:cs typeface="Verdana"/>
              </a:rPr>
              <a:t>la respectiva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profesión </a:t>
            </a:r>
            <a:r>
              <a:rPr dirty="0" sz="1400">
                <a:latin typeface="Verdana"/>
                <a:cs typeface="Verdana"/>
              </a:rPr>
              <a:t>o </a:t>
            </a:r>
            <a:r>
              <a:rPr dirty="0" sz="1400" spc="-5">
                <a:latin typeface="Verdana"/>
                <a:cs typeface="Verdana"/>
              </a:rPr>
              <a:t>trabajo </a:t>
            </a:r>
            <a:r>
              <a:rPr dirty="0" sz="1400">
                <a:latin typeface="Verdana"/>
                <a:cs typeface="Verdana"/>
              </a:rPr>
              <a:t>el mínimo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actividad que </a:t>
            </a:r>
            <a:r>
              <a:rPr dirty="0" sz="1400">
                <a:latin typeface="Verdana"/>
                <a:cs typeface="Verdana"/>
              </a:rPr>
              <a:t>se </a:t>
            </a:r>
            <a:r>
              <a:rPr dirty="0" sz="1400" spc="-5">
                <a:latin typeface="Verdana"/>
                <a:cs typeface="Verdana"/>
              </a:rPr>
              <a:t>establezca. </a:t>
            </a:r>
            <a:r>
              <a:rPr dirty="0" sz="1400" b="1">
                <a:latin typeface="Verdana"/>
                <a:cs typeface="Verdana"/>
              </a:rPr>
              <a:t>Para </a:t>
            </a:r>
            <a:r>
              <a:rPr dirty="0" sz="1400" spc="-5" b="1">
                <a:latin typeface="Verdana"/>
                <a:cs typeface="Verdana"/>
              </a:rPr>
              <a:t>ello, </a:t>
            </a:r>
            <a:r>
              <a:rPr dirty="0" sz="1400" b="1">
                <a:latin typeface="Verdana"/>
                <a:cs typeface="Verdana"/>
              </a:rPr>
              <a:t>se 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establecerá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reglamentariamente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el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procedimiento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general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que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debe 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observarse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para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rebajar </a:t>
            </a:r>
            <a:r>
              <a:rPr dirty="0" sz="1400" spc="-10" b="1">
                <a:latin typeface="Verdana"/>
                <a:cs typeface="Verdana"/>
              </a:rPr>
              <a:t>la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edad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de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jubilación.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584" y="2358771"/>
            <a:ext cx="1913254" cy="31299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1384452"/>
            <a:ext cx="7680959" cy="3293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 indent="16510">
              <a:lnSpc>
                <a:spcPct val="109600"/>
              </a:lnSpc>
              <a:spcBef>
                <a:spcPts val="95"/>
              </a:spcBef>
            </a:pPr>
            <a:r>
              <a:rPr dirty="0" sz="1600" spc="-10">
                <a:latin typeface="Verdana"/>
                <a:cs typeface="Verdana"/>
              </a:rPr>
              <a:t>Dicho </a:t>
            </a:r>
            <a:r>
              <a:rPr dirty="0" sz="1600" spc="-5">
                <a:latin typeface="Verdana"/>
                <a:cs typeface="Verdana"/>
              </a:rPr>
              <a:t>desarrollo reglamentario </a:t>
            </a:r>
            <a:r>
              <a:rPr dirty="0" sz="1600" spc="-10">
                <a:latin typeface="Verdana"/>
                <a:cs typeface="Verdana"/>
              </a:rPr>
              <a:t>determinó </a:t>
            </a:r>
            <a:r>
              <a:rPr dirty="0" sz="1600" spc="-5">
                <a:latin typeface="Verdana"/>
                <a:cs typeface="Verdana"/>
              </a:rPr>
              <a:t>la aprobación </a:t>
            </a:r>
            <a:r>
              <a:rPr dirty="0" sz="1600">
                <a:latin typeface="Verdana"/>
                <a:cs typeface="Verdana"/>
              </a:rPr>
              <a:t>del </a:t>
            </a:r>
            <a:r>
              <a:rPr dirty="0" sz="1600" spc="-5" b="1">
                <a:latin typeface="Verdana"/>
                <a:cs typeface="Verdana"/>
              </a:rPr>
              <a:t>Real Decreto </a:t>
            </a:r>
            <a:r>
              <a:rPr dirty="0" sz="1600" b="1">
                <a:latin typeface="Verdana"/>
                <a:cs typeface="Verdana"/>
              </a:rPr>
              <a:t> 1698/2011, </a:t>
            </a:r>
            <a:r>
              <a:rPr dirty="0" sz="1600" spc="-5" b="1">
                <a:latin typeface="Verdana"/>
                <a:cs typeface="Verdana"/>
              </a:rPr>
              <a:t>de 18 de noviembre</a:t>
            </a:r>
            <a:r>
              <a:rPr dirty="0" sz="1600" spc="-5">
                <a:latin typeface="Verdana"/>
                <a:cs typeface="Verdana"/>
              </a:rPr>
              <a:t>, por el </a:t>
            </a:r>
            <a:r>
              <a:rPr dirty="0" sz="1600">
                <a:latin typeface="Verdana"/>
                <a:cs typeface="Verdana"/>
              </a:rPr>
              <a:t>que </a:t>
            </a:r>
            <a:r>
              <a:rPr dirty="0" sz="1600" spc="-5">
                <a:latin typeface="Verdana"/>
                <a:cs typeface="Verdana"/>
              </a:rPr>
              <a:t>se regula el régimen 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jurídico y el procedimiento </a:t>
            </a:r>
            <a:r>
              <a:rPr dirty="0" sz="1600">
                <a:latin typeface="Verdana"/>
                <a:cs typeface="Verdana"/>
              </a:rPr>
              <a:t>general </a:t>
            </a:r>
            <a:r>
              <a:rPr dirty="0" sz="1600" spc="-5">
                <a:latin typeface="Verdana"/>
                <a:cs typeface="Verdana"/>
              </a:rPr>
              <a:t>para establecer coeficientes </a:t>
            </a:r>
            <a:r>
              <a:rPr dirty="0" sz="1600">
                <a:latin typeface="Verdana"/>
                <a:cs typeface="Verdana"/>
              </a:rPr>
              <a:t>reductores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anticipar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</a:t>
            </a:r>
            <a:r>
              <a:rPr dirty="0" sz="1600" spc="-5">
                <a:latin typeface="Verdana"/>
                <a:cs typeface="Verdana"/>
              </a:rPr>
              <a:t> edad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jubilación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en</a:t>
            </a:r>
            <a:r>
              <a:rPr dirty="0" sz="1600">
                <a:latin typeface="Verdana"/>
                <a:cs typeface="Verdana"/>
              </a:rPr>
              <a:t> el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sistema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 </a:t>
            </a:r>
            <a:r>
              <a:rPr dirty="0" sz="1600" spc="-10">
                <a:latin typeface="Verdana"/>
                <a:cs typeface="Verdana"/>
              </a:rPr>
              <a:t>la</a:t>
            </a:r>
            <a:r>
              <a:rPr dirty="0" sz="1600" spc="-5">
                <a:latin typeface="Verdana"/>
                <a:cs typeface="Verdana"/>
              </a:rPr>
              <a:t> Seguridad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Social.</a:t>
            </a:r>
            <a:endParaRPr sz="1600">
              <a:latin typeface="Verdana"/>
              <a:cs typeface="Verdana"/>
            </a:endParaRPr>
          </a:p>
          <a:p>
            <a:pPr algn="just" marL="12700" marR="5080" indent="16510">
              <a:lnSpc>
                <a:spcPct val="109500"/>
              </a:lnSpc>
              <a:spcBef>
                <a:spcPts val="780"/>
              </a:spcBef>
            </a:pPr>
            <a:r>
              <a:rPr dirty="0" sz="1600" spc="-10">
                <a:latin typeface="Verdana"/>
                <a:cs typeface="Verdana"/>
              </a:rPr>
              <a:t>Este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real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decreto,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en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su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artículo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12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apartado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3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dispone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que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con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base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los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estudios </a:t>
            </a:r>
            <a:r>
              <a:rPr dirty="0" sz="1600" spc="-5">
                <a:latin typeface="Verdana"/>
                <a:cs typeface="Verdana"/>
              </a:rPr>
              <a:t>e informes realizados y a </a:t>
            </a:r>
            <a:r>
              <a:rPr dirty="0" sz="1600" spc="-10">
                <a:latin typeface="Verdana"/>
                <a:cs typeface="Verdana"/>
              </a:rPr>
              <a:t>las </a:t>
            </a:r>
            <a:r>
              <a:rPr dirty="0" sz="1600" spc="-5">
                <a:latin typeface="Verdana"/>
                <a:cs typeface="Verdana"/>
              </a:rPr>
              <a:t>conclusiones </a:t>
            </a:r>
            <a:r>
              <a:rPr dirty="0" sz="1600" spc="-10">
                <a:latin typeface="Verdana"/>
                <a:cs typeface="Verdana"/>
              </a:rPr>
              <a:t>que </a:t>
            </a:r>
            <a:r>
              <a:rPr dirty="0" sz="1600">
                <a:latin typeface="Verdana"/>
                <a:cs typeface="Verdana"/>
              </a:rPr>
              <a:t>se </a:t>
            </a:r>
            <a:r>
              <a:rPr dirty="0" sz="1600" spc="-10">
                <a:latin typeface="Verdana"/>
                <a:cs typeface="Verdana"/>
              </a:rPr>
              <a:t>deduzcan </a:t>
            </a:r>
            <a:r>
              <a:rPr dirty="0" sz="1600" spc="-5">
                <a:latin typeface="Verdana"/>
                <a:cs typeface="Verdana"/>
              </a:rPr>
              <a:t>de los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mismos,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</a:t>
            </a:r>
            <a:r>
              <a:rPr dirty="0" sz="1600" spc="-5">
                <a:latin typeface="Verdana"/>
                <a:cs typeface="Verdana"/>
              </a:rPr>
              <a:t> Ministra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Empleo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Seguridad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Social podrá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proponer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la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aprobación de un real decreto </a:t>
            </a:r>
            <a:r>
              <a:rPr dirty="0" sz="1600" spc="-10">
                <a:latin typeface="Verdana"/>
                <a:cs typeface="Verdana"/>
              </a:rPr>
              <a:t>que </a:t>
            </a:r>
            <a:r>
              <a:rPr dirty="0" sz="1600">
                <a:latin typeface="Verdana"/>
                <a:cs typeface="Verdana"/>
              </a:rPr>
              <a:t>rebaje </a:t>
            </a:r>
            <a:r>
              <a:rPr dirty="0" sz="1600" spc="-10">
                <a:latin typeface="Verdana"/>
                <a:cs typeface="Verdana"/>
              </a:rPr>
              <a:t>la </a:t>
            </a:r>
            <a:r>
              <a:rPr dirty="0" sz="1600" spc="-5">
                <a:latin typeface="Verdana"/>
                <a:cs typeface="Verdana"/>
              </a:rPr>
              <a:t>edad de jubilación a un 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determinado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colectivo.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29209">
              <a:lnSpc>
                <a:spcPct val="100000"/>
              </a:lnSpc>
              <a:spcBef>
                <a:spcPts val="154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https://www.boe.es/buscar/act.php?id=BOE-A-2011-18401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125" y="1115923"/>
            <a:ext cx="8579485" cy="4300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7510">
              <a:lnSpc>
                <a:spcPct val="109300"/>
              </a:lnSpc>
              <a:spcBef>
                <a:spcPts val="95"/>
              </a:spcBef>
            </a:pPr>
            <a:r>
              <a:rPr dirty="0" sz="1400" b="1">
                <a:latin typeface="Verdana"/>
                <a:cs typeface="Verdana"/>
              </a:rPr>
              <a:t>RD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1698/2011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Artículo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2.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Supuestos</a:t>
            </a:r>
            <a:r>
              <a:rPr dirty="0" sz="1400" b="1" i="1">
                <a:latin typeface="Verdana"/>
                <a:cs typeface="Verdana"/>
              </a:rPr>
              <a:t> en</a:t>
            </a:r>
            <a:r>
              <a:rPr dirty="0" sz="1400" spc="1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los</a:t>
            </a:r>
            <a:r>
              <a:rPr dirty="0" sz="1400" spc="-5" b="1" i="1">
                <a:latin typeface="Verdana"/>
                <a:cs typeface="Verdana"/>
              </a:rPr>
              <a:t> que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procede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el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establecimiento</a:t>
            </a:r>
            <a:r>
              <a:rPr dirty="0" sz="1400" spc="-1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de</a:t>
            </a:r>
            <a:r>
              <a:rPr dirty="0" sz="1400" spc="1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los </a:t>
            </a:r>
            <a:r>
              <a:rPr dirty="0" sz="1400" spc="-46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coeficientes reductores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o</a:t>
            </a:r>
            <a:r>
              <a:rPr dirty="0" sz="1400" spc="-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la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anticipación</a:t>
            </a:r>
            <a:r>
              <a:rPr dirty="0" sz="1400" spc="-2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de</a:t>
            </a:r>
            <a:r>
              <a:rPr dirty="0" sz="1400" spc="10" b="1" i="1">
                <a:latin typeface="Verdana"/>
                <a:cs typeface="Verdana"/>
              </a:rPr>
              <a:t> </a:t>
            </a:r>
            <a:r>
              <a:rPr dirty="0" sz="1400" spc="-10" b="1" i="1">
                <a:latin typeface="Verdana"/>
                <a:cs typeface="Verdana"/>
              </a:rPr>
              <a:t>la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edad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de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acceso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a</a:t>
            </a:r>
            <a:r>
              <a:rPr dirty="0" sz="1400" spc="-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la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jubilación.</a:t>
            </a:r>
            <a:endParaRPr sz="1400">
              <a:latin typeface="Verdana"/>
              <a:cs typeface="Verdana"/>
            </a:endParaRPr>
          </a:p>
          <a:p>
            <a:pPr algn="just" marL="12700" marR="5080" indent="228600">
              <a:lnSpc>
                <a:spcPct val="101299"/>
              </a:lnSpc>
              <a:spcBef>
                <a:spcPts val="1035"/>
              </a:spcBef>
            </a:pPr>
            <a:r>
              <a:rPr dirty="0" sz="1200" spc="-5" i="1">
                <a:latin typeface="Verdana"/>
                <a:cs typeface="Verdana"/>
              </a:rPr>
              <a:t>El establecimiento de coeficientes reductores </a:t>
            </a:r>
            <a:r>
              <a:rPr dirty="0" sz="1200" i="1">
                <a:latin typeface="Verdana"/>
                <a:cs typeface="Verdana"/>
              </a:rPr>
              <a:t>o, en su </a:t>
            </a:r>
            <a:r>
              <a:rPr dirty="0" sz="1200" spc="-5" i="1">
                <a:latin typeface="Verdana"/>
                <a:cs typeface="Verdana"/>
              </a:rPr>
              <a:t>caso, la anticipación de la edad para acceder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5" i="1">
                <a:latin typeface="Verdana"/>
                <a:cs typeface="Verdana"/>
              </a:rPr>
              <a:t>la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jubilación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anticipada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que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se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refiere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el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primer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párrafo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del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artículo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161.bis.1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del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texto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refundido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spc="-6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Ley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General </a:t>
            </a:r>
            <a:r>
              <a:rPr dirty="0" sz="1200" spc="-409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 la Seguridad Social, aprobado por </a:t>
            </a:r>
            <a:r>
              <a:rPr dirty="0" sz="1200" i="1">
                <a:latin typeface="Verdana"/>
                <a:cs typeface="Verdana"/>
              </a:rPr>
              <a:t>el Real </a:t>
            </a:r>
            <a:r>
              <a:rPr dirty="0" sz="1200" spc="-5" i="1">
                <a:latin typeface="Verdana"/>
                <a:cs typeface="Verdana"/>
              </a:rPr>
              <a:t>Decreto legislativo 1/1994, de </a:t>
            </a:r>
            <a:r>
              <a:rPr dirty="0" sz="1200" i="1">
                <a:latin typeface="Verdana"/>
                <a:cs typeface="Verdana"/>
              </a:rPr>
              <a:t>20 </a:t>
            </a:r>
            <a:r>
              <a:rPr dirty="0" sz="1200" spc="-5" i="1">
                <a:latin typeface="Verdana"/>
                <a:cs typeface="Verdana"/>
              </a:rPr>
              <a:t>de junio, </a:t>
            </a:r>
            <a:r>
              <a:rPr dirty="0" sz="1200" i="1">
                <a:latin typeface="Verdana"/>
                <a:cs typeface="Verdana"/>
              </a:rPr>
              <a:t>se </a:t>
            </a:r>
            <a:r>
              <a:rPr dirty="0" sz="1200" spc="5" i="1">
                <a:latin typeface="Verdana"/>
                <a:cs typeface="Verdana"/>
              </a:rPr>
              <a:t>llevará </a:t>
            </a:r>
            <a:r>
              <a:rPr dirty="0" sz="1200" spc="-5" i="1">
                <a:latin typeface="Verdana"/>
                <a:cs typeface="Verdana"/>
              </a:rPr>
              <a:t>cabo,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los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términos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condiciones previstos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este </a:t>
            </a:r>
            <a:r>
              <a:rPr dirty="0" sz="1200" i="1">
                <a:latin typeface="Verdana"/>
                <a:cs typeface="Verdana"/>
              </a:rPr>
              <a:t>real </a:t>
            </a:r>
            <a:r>
              <a:rPr dirty="0" sz="1200" spc="-5" i="1">
                <a:latin typeface="Verdana"/>
                <a:cs typeface="Verdana"/>
              </a:rPr>
              <a:t>decreto, </a:t>
            </a:r>
            <a:r>
              <a:rPr dirty="0" sz="1200" i="1">
                <a:latin typeface="Verdana"/>
                <a:cs typeface="Verdana"/>
              </a:rPr>
              <a:t>con </a:t>
            </a:r>
            <a:r>
              <a:rPr dirty="0" sz="1200" spc="-5" i="1">
                <a:latin typeface="Verdana"/>
                <a:cs typeface="Verdana"/>
              </a:rPr>
              <a:t>respecto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5" i="1">
                <a:latin typeface="Verdana"/>
                <a:cs typeface="Verdana"/>
              </a:rPr>
              <a:t>actividades que necesariamente han de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hallarse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comprendidas </a:t>
            </a:r>
            <a:r>
              <a:rPr dirty="0" sz="1200" i="1">
                <a:latin typeface="Verdana"/>
                <a:cs typeface="Verdana"/>
              </a:rPr>
              <a:t>en</a:t>
            </a:r>
            <a:r>
              <a:rPr dirty="0" sz="1200" spc="-5" i="1">
                <a:latin typeface="Verdana"/>
                <a:cs typeface="Verdana"/>
              </a:rPr>
              <a:t> cualquiera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las siguientes: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Verdana"/>
              <a:cs typeface="Verdana"/>
            </a:endParaRPr>
          </a:p>
          <a:p>
            <a:pPr algn="just" marL="12700" marR="5715" indent="228600">
              <a:lnSpc>
                <a:spcPct val="101299"/>
              </a:lnSpc>
              <a:buAutoNum type="alphaLcParenR"/>
              <a:tabLst>
                <a:tab pos="452120" algn="l"/>
              </a:tabLst>
            </a:pPr>
            <a:r>
              <a:rPr dirty="0" sz="1200" spc="-5" i="1">
                <a:latin typeface="Verdana"/>
                <a:cs typeface="Verdana"/>
              </a:rPr>
              <a:t>Actividades laborales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las escalas, categorías </a:t>
            </a:r>
            <a:r>
              <a:rPr dirty="0" sz="1200" i="1">
                <a:latin typeface="Verdana"/>
                <a:cs typeface="Verdana"/>
              </a:rPr>
              <a:t>o </a:t>
            </a:r>
            <a:r>
              <a:rPr dirty="0" sz="1200" spc="-5" i="1">
                <a:latin typeface="Verdana"/>
                <a:cs typeface="Verdana"/>
              </a:rPr>
              <a:t>especialidades cuyo </a:t>
            </a:r>
            <a:r>
              <a:rPr dirty="0" sz="1200" i="1">
                <a:latin typeface="Verdana"/>
                <a:cs typeface="Verdana"/>
              </a:rPr>
              <a:t>ejercicio </a:t>
            </a:r>
            <a:r>
              <a:rPr dirty="0" sz="1200" spc="-5" i="1">
                <a:latin typeface="Verdana"/>
                <a:cs typeface="Verdana"/>
              </a:rPr>
              <a:t>implique </a:t>
            </a:r>
            <a:r>
              <a:rPr dirty="0" sz="1200" i="1">
                <a:latin typeface="Verdana"/>
                <a:cs typeface="Verdana"/>
              </a:rPr>
              <a:t>el </a:t>
            </a:r>
            <a:r>
              <a:rPr dirty="0" sz="1200" spc="-5" i="1">
                <a:latin typeface="Verdana"/>
                <a:cs typeface="Verdana"/>
              </a:rPr>
              <a:t>sometimiento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41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un excepcional índice de penosidad, peligrosidad, insalubridad </a:t>
            </a:r>
            <a:r>
              <a:rPr dirty="0" sz="1200" i="1">
                <a:latin typeface="Verdana"/>
                <a:cs typeface="Verdana"/>
              </a:rPr>
              <a:t>o </a:t>
            </a:r>
            <a:r>
              <a:rPr dirty="0" sz="1200" spc="-5" i="1">
                <a:latin typeface="Verdana"/>
                <a:cs typeface="Verdana"/>
              </a:rPr>
              <a:t>toxicidad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5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las </a:t>
            </a:r>
            <a:r>
              <a:rPr dirty="0" sz="1200" i="1">
                <a:latin typeface="Verdana"/>
                <a:cs typeface="Verdana"/>
              </a:rPr>
              <a:t>que se </a:t>
            </a:r>
            <a:r>
              <a:rPr dirty="0" sz="1200" spc="-5" i="1">
                <a:latin typeface="Verdana"/>
                <a:cs typeface="Verdana"/>
              </a:rPr>
              <a:t>hayan comprobado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unos elevados índices de morbilidad </a:t>
            </a:r>
            <a:r>
              <a:rPr dirty="0" sz="1200" i="1">
                <a:latin typeface="Verdana"/>
                <a:cs typeface="Verdana"/>
              </a:rPr>
              <a:t>o </a:t>
            </a:r>
            <a:r>
              <a:rPr dirty="0" sz="1200" spc="-5" i="1">
                <a:latin typeface="Verdana"/>
                <a:cs typeface="Verdana"/>
              </a:rPr>
              <a:t>mortalidad </a:t>
            </a:r>
            <a:r>
              <a:rPr dirty="0" sz="1200" i="1">
                <a:latin typeface="Verdana"/>
                <a:cs typeface="Verdana"/>
              </a:rPr>
              <a:t>o </a:t>
            </a:r>
            <a:r>
              <a:rPr dirty="0" sz="1200" spc="-5" i="1">
                <a:latin typeface="Verdana"/>
                <a:cs typeface="Verdana"/>
              </a:rPr>
              <a:t>la incidencia de enfermedades profesionales; además, </a:t>
            </a:r>
            <a:r>
              <a:rPr dirty="0" sz="1200" i="1">
                <a:latin typeface="Verdana"/>
                <a:cs typeface="Verdana"/>
              </a:rPr>
              <a:t>se 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tendrán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cuenta la morbilidad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mortalidad por enfermedad </a:t>
            </a:r>
            <a:r>
              <a:rPr dirty="0" sz="1200" i="1">
                <a:latin typeface="Verdana"/>
                <a:cs typeface="Verdana"/>
              </a:rPr>
              <a:t>y su </a:t>
            </a:r>
            <a:r>
              <a:rPr dirty="0" sz="1200" spc="-5" i="1">
                <a:latin typeface="Verdana"/>
                <a:cs typeface="Verdana"/>
              </a:rPr>
              <a:t>relación directa </a:t>
            </a:r>
            <a:r>
              <a:rPr dirty="0" sz="1200" i="1">
                <a:latin typeface="Verdana"/>
                <a:cs typeface="Verdana"/>
              </a:rPr>
              <a:t>con el </a:t>
            </a:r>
            <a:r>
              <a:rPr dirty="0" sz="1200" spc="-5" i="1">
                <a:latin typeface="Verdana"/>
                <a:cs typeface="Verdana"/>
              </a:rPr>
              <a:t>trabajo,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la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incapacidad permanente derivada de enfermedad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los términos indicados </a:t>
            </a:r>
            <a:r>
              <a:rPr dirty="0" sz="1200" i="1">
                <a:latin typeface="Verdana"/>
                <a:cs typeface="Verdana"/>
              </a:rPr>
              <a:t>en el </a:t>
            </a:r>
            <a:r>
              <a:rPr dirty="0" sz="1200" spc="-5" i="1">
                <a:latin typeface="Verdana"/>
                <a:cs typeface="Verdana"/>
              </a:rPr>
              <a:t>artículo 115.2.e) de la </a:t>
            </a:r>
            <a:r>
              <a:rPr dirty="0" sz="1200" i="1">
                <a:latin typeface="Verdana"/>
                <a:cs typeface="Verdana"/>
              </a:rPr>
              <a:t>Ley 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General de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Seguridad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Social, que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se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produzcan</a:t>
            </a:r>
            <a:r>
              <a:rPr dirty="0" sz="1200" spc="-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en</a:t>
            </a:r>
            <a:r>
              <a:rPr dirty="0" sz="1200" spc="-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grado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superior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</a:t>
            </a:r>
            <a:r>
              <a:rPr dirty="0" sz="1200" spc="-5" i="1">
                <a:latin typeface="Verdana"/>
                <a:cs typeface="Verdana"/>
              </a:rPr>
              <a:t> la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media.</a:t>
            </a:r>
            <a:endParaRPr sz="1200">
              <a:latin typeface="Verdana"/>
              <a:cs typeface="Verdana"/>
            </a:endParaRPr>
          </a:p>
          <a:p>
            <a:pPr algn="just" marL="12700" marR="5715" indent="228600">
              <a:lnSpc>
                <a:spcPct val="101299"/>
              </a:lnSpc>
              <a:spcBef>
                <a:spcPts val="894"/>
              </a:spcBef>
              <a:buAutoNum type="alphaLcParenR"/>
              <a:tabLst>
                <a:tab pos="492759" algn="l"/>
              </a:tabLst>
            </a:pPr>
            <a:r>
              <a:rPr dirty="0" sz="1200" spc="-5" i="1">
                <a:latin typeface="Verdana"/>
                <a:cs typeface="Verdana"/>
              </a:rPr>
              <a:t>Actividades laborales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las escalas, categorías </a:t>
            </a:r>
            <a:r>
              <a:rPr dirty="0" sz="1200" i="1">
                <a:latin typeface="Verdana"/>
                <a:cs typeface="Verdana"/>
              </a:rPr>
              <a:t>o </a:t>
            </a:r>
            <a:r>
              <a:rPr dirty="0" sz="1200" spc="-5" i="1">
                <a:latin typeface="Verdana"/>
                <a:cs typeface="Verdana"/>
              </a:rPr>
              <a:t>especialidades cuya realización,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función de los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requerimientos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físicos</a:t>
            </a:r>
            <a:r>
              <a:rPr dirty="0" sz="1200" i="1">
                <a:latin typeface="Verdana"/>
                <a:cs typeface="Verdana"/>
              </a:rPr>
              <a:t> 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psíquicos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exigidos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para</a:t>
            </a:r>
            <a:r>
              <a:rPr dirty="0" sz="1200" i="1">
                <a:latin typeface="Verdana"/>
                <a:cs typeface="Verdana"/>
              </a:rPr>
              <a:t> su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desempeño,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resulten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excepcional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penosidad</a:t>
            </a:r>
            <a:r>
              <a:rPr dirty="0" sz="1200" i="1">
                <a:latin typeface="Verdana"/>
                <a:cs typeface="Verdana"/>
              </a:rPr>
              <a:t> y 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experimenten un incremento notable </a:t>
            </a:r>
            <a:r>
              <a:rPr dirty="0" sz="1200" i="1">
                <a:latin typeface="Verdana"/>
                <a:cs typeface="Verdana"/>
              </a:rPr>
              <a:t>del </a:t>
            </a:r>
            <a:r>
              <a:rPr dirty="0" sz="1200" spc="-5" i="1">
                <a:latin typeface="Verdana"/>
                <a:cs typeface="Verdana"/>
              </a:rPr>
              <a:t>índice de siniestralidad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5" i="1">
                <a:latin typeface="Verdana"/>
                <a:cs typeface="Verdana"/>
              </a:rPr>
              <a:t>partir de </a:t>
            </a:r>
            <a:r>
              <a:rPr dirty="0" sz="1200" i="1">
                <a:latin typeface="Verdana"/>
                <a:cs typeface="Verdana"/>
              </a:rPr>
              <a:t>una </a:t>
            </a:r>
            <a:r>
              <a:rPr dirty="0" sz="1200" spc="-5" i="1">
                <a:latin typeface="Verdana"/>
                <a:cs typeface="Verdana"/>
              </a:rPr>
              <a:t>determinada </a:t>
            </a:r>
            <a:r>
              <a:rPr dirty="0" sz="1200" i="1">
                <a:latin typeface="Verdana"/>
                <a:cs typeface="Verdana"/>
              </a:rPr>
              <a:t>edad, </a:t>
            </a:r>
            <a:r>
              <a:rPr dirty="0" sz="1200" spc="-5" i="1">
                <a:latin typeface="Verdana"/>
                <a:cs typeface="Verdana"/>
              </a:rPr>
              <a:t>conformado </a:t>
            </a:r>
            <a:r>
              <a:rPr dirty="0" sz="1200" spc="-409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por </a:t>
            </a:r>
            <a:r>
              <a:rPr dirty="0" sz="1200" i="1">
                <a:latin typeface="Verdana"/>
                <a:cs typeface="Verdana"/>
              </a:rPr>
              <a:t>el </a:t>
            </a:r>
            <a:r>
              <a:rPr dirty="0" sz="1200" spc="-5" i="1">
                <a:latin typeface="Verdana"/>
                <a:cs typeface="Verdana"/>
              </a:rPr>
              <a:t>índice de accidentes de trabajo y/o </a:t>
            </a:r>
            <a:r>
              <a:rPr dirty="0" sz="1200" i="1">
                <a:latin typeface="Verdana"/>
                <a:cs typeface="Verdana"/>
              </a:rPr>
              <a:t>el </a:t>
            </a:r>
            <a:r>
              <a:rPr dirty="0" sz="1200" spc="-5" i="1">
                <a:latin typeface="Verdana"/>
                <a:cs typeface="Verdana"/>
              </a:rPr>
              <a:t>índice de enfermedades profesionales; además, </a:t>
            </a:r>
            <a:r>
              <a:rPr dirty="0" sz="1200" i="1">
                <a:latin typeface="Verdana"/>
                <a:cs typeface="Verdana"/>
              </a:rPr>
              <a:t>se </a:t>
            </a:r>
            <a:r>
              <a:rPr dirty="0" sz="1200" spc="-5" i="1">
                <a:latin typeface="Verdana"/>
                <a:cs typeface="Verdana"/>
              </a:rPr>
              <a:t>tendrán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cuenta la morbilidad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mortalidad por enfermedad </a:t>
            </a:r>
            <a:r>
              <a:rPr dirty="0" sz="1200" i="1">
                <a:latin typeface="Verdana"/>
                <a:cs typeface="Verdana"/>
              </a:rPr>
              <a:t>y su </a:t>
            </a:r>
            <a:r>
              <a:rPr dirty="0" sz="1200" spc="-5" i="1">
                <a:latin typeface="Verdana"/>
                <a:cs typeface="Verdana"/>
              </a:rPr>
              <a:t>relación </a:t>
            </a:r>
            <a:r>
              <a:rPr dirty="0" sz="1200" i="1">
                <a:latin typeface="Verdana"/>
                <a:cs typeface="Verdana"/>
              </a:rPr>
              <a:t>directa con el </a:t>
            </a:r>
            <a:r>
              <a:rPr dirty="0" sz="1200" spc="-5" i="1">
                <a:latin typeface="Verdana"/>
                <a:cs typeface="Verdana"/>
              </a:rPr>
              <a:t>trabajo,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la incapacidad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permanente derivada de enfermedad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los términos indicados </a:t>
            </a:r>
            <a:r>
              <a:rPr dirty="0" sz="1200" i="1">
                <a:latin typeface="Verdana"/>
                <a:cs typeface="Verdana"/>
              </a:rPr>
              <a:t>en el </a:t>
            </a:r>
            <a:r>
              <a:rPr dirty="0" sz="1200" spc="-5" i="1">
                <a:latin typeface="Verdana"/>
                <a:cs typeface="Verdana"/>
              </a:rPr>
              <a:t>artículo 115.2.e) de la </a:t>
            </a:r>
            <a:r>
              <a:rPr dirty="0" sz="1200" i="1">
                <a:latin typeface="Verdana"/>
                <a:cs typeface="Verdana"/>
              </a:rPr>
              <a:t>Ley </a:t>
            </a:r>
            <a:r>
              <a:rPr dirty="0" sz="1200" spc="-5" i="1">
                <a:latin typeface="Verdana"/>
                <a:cs typeface="Verdana"/>
              </a:rPr>
              <a:t>General de </a:t>
            </a:r>
            <a:r>
              <a:rPr dirty="0" sz="1200" spc="-10" i="1">
                <a:latin typeface="Verdana"/>
                <a:cs typeface="Verdana"/>
              </a:rPr>
              <a:t>la </a:t>
            </a:r>
            <a:r>
              <a:rPr dirty="0" sz="1200" spc="-5" i="1">
                <a:latin typeface="Verdana"/>
                <a:cs typeface="Verdana"/>
              </a:rPr>
              <a:t> Seguridad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Social, que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produzcan</a:t>
            </a:r>
            <a:r>
              <a:rPr dirty="0" sz="1200" spc="-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en</a:t>
            </a:r>
            <a:r>
              <a:rPr dirty="0" sz="1200" spc="-5" i="1">
                <a:latin typeface="Verdana"/>
                <a:cs typeface="Verdana"/>
              </a:rPr>
              <a:t> grado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superior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</a:t>
            </a:r>
            <a:r>
              <a:rPr dirty="0" sz="1200" spc="-5" i="1">
                <a:latin typeface="Verdana"/>
                <a:cs typeface="Verdana"/>
              </a:rPr>
              <a:t> la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media.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46" y="1534414"/>
            <a:ext cx="8802370" cy="4394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Verdana"/>
                <a:cs typeface="Verdana"/>
              </a:rPr>
              <a:t>RD </a:t>
            </a:r>
            <a:r>
              <a:rPr dirty="0" sz="1400" spc="-5" b="1">
                <a:latin typeface="Verdana"/>
                <a:cs typeface="Verdana"/>
              </a:rPr>
              <a:t>1698/2011</a:t>
            </a:r>
            <a:r>
              <a:rPr dirty="0" sz="1400" spc="-1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Artículo </a:t>
            </a:r>
            <a:r>
              <a:rPr dirty="0" sz="1400" b="1">
                <a:latin typeface="Verdana"/>
                <a:cs typeface="Verdana"/>
              </a:rPr>
              <a:t>11. </a:t>
            </a:r>
            <a:r>
              <a:rPr dirty="0" sz="1400" spc="-5" b="1">
                <a:latin typeface="Verdana"/>
                <a:cs typeface="Verdana"/>
              </a:rPr>
              <a:t>Procedimiento</a:t>
            </a:r>
            <a:r>
              <a:rPr dirty="0" sz="1400" spc="-1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previo.</a:t>
            </a:r>
            <a:endParaRPr sz="1400">
              <a:latin typeface="Verdana"/>
              <a:cs typeface="Verdana"/>
            </a:endParaRPr>
          </a:p>
          <a:p>
            <a:pPr algn="just" marL="233045" marR="8890" indent="228600">
              <a:lnSpc>
                <a:spcPct val="101699"/>
              </a:lnSpc>
              <a:spcBef>
                <a:spcPts val="1025"/>
              </a:spcBef>
            </a:pPr>
            <a:r>
              <a:rPr dirty="0" sz="1200" i="1">
                <a:latin typeface="Verdana"/>
                <a:cs typeface="Verdana"/>
              </a:rPr>
              <a:t>…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llevará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5" i="1">
                <a:latin typeface="Verdana"/>
                <a:cs typeface="Verdana"/>
              </a:rPr>
              <a:t>cabo un estudio preceptivo, </a:t>
            </a:r>
            <a:r>
              <a:rPr dirty="0" sz="1200" i="1">
                <a:latin typeface="Verdana"/>
                <a:cs typeface="Verdana"/>
              </a:rPr>
              <a:t>en el </a:t>
            </a:r>
            <a:r>
              <a:rPr dirty="0" sz="1200" spc="-5" i="1">
                <a:latin typeface="Verdana"/>
                <a:cs typeface="Verdana"/>
              </a:rPr>
              <a:t>que se analizarán las características indicadas </a:t>
            </a:r>
            <a:r>
              <a:rPr dirty="0" sz="1200" i="1">
                <a:latin typeface="Verdana"/>
                <a:cs typeface="Verdana"/>
              </a:rPr>
              <a:t>en el </a:t>
            </a:r>
            <a:r>
              <a:rPr dirty="0" sz="1200" spc="-5" i="1">
                <a:latin typeface="Verdana"/>
                <a:cs typeface="Verdana"/>
              </a:rPr>
              <a:t>artículo </a:t>
            </a:r>
            <a:r>
              <a:rPr dirty="0" sz="1200" i="1">
                <a:latin typeface="Verdana"/>
                <a:cs typeface="Verdana"/>
              </a:rPr>
              <a:t>2, </a:t>
            </a:r>
            <a:r>
              <a:rPr dirty="0" sz="1200" spc="-409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pronunciándose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expresamente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sobre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10" i="1">
                <a:latin typeface="Verdana"/>
                <a:cs typeface="Verdana"/>
              </a:rPr>
              <a:t>cada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uno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los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siguientes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extremos: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Verdana"/>
              <a:cs typeface="Verdana"/>
            </a:endParaRPr>
          </a:p>
          <a:p>
            <a:pPr algn="just" marL="233045" marR="8890" indent="228600">
              <a:lnSpc>
                <a:spcPct val="101699"/>
              </a:lnSpc>
              <a:spcBef>
                <a:spcPts val="5"/>
              </a:spcBef>
            </a:pPr>
            <a:r>
              <a:rPr dirty="0" sz="1200" spc="-5" b="1" i="1">
                <a:latin typeface="Verdana"/>
                <a:cs typeface="Verdana"/>
              </a:rPr>
              <a:t>Siniestralidad en el </a:t>
            </a:r>
            <a:r>
              <a:rPr dirty="0" sz="1200" b="1" i="1">
                <a:latin typeface="Verdana"/>
                <a:cs typeface="Verdana"/>
              </a:rPr>
              <a:t>sector</a:t>
            </a:r>
            <a:r>
              <a:rPr dirty="0" sz="1200" i="1">
                <a:latin typeface="Verdana"/>
                <a:cs typeface="Verdana"/>
              </a:rPr>
              <a:t>, </a:t>
            </a:r>
            <a:r>
              <a:rPr dirty="0" sz="1200" spc="-5" i="1">
                <a:latin typeface="Verdana"/>
                <a:cs typeface="Verdana"/>
              </a:rPr>
              <a:t>distinguiendo entre índice </a:t>
            </a:r>
            <a:r>
              <a:rPr dirty="0" sz="1200" i="1">
                <a:latin typeface="Verdana"/>
                <a:cs typeface="Verdana"/>
              </a:rPr>
              <a:t>de </a:t>
            </a:r>
            <a:r>
              <a:rPr dirty="0" sz="1200" spc="-5" i="1">
                <a:latin typeface="Verdana"/>
                <a:cs typeface="Verdana"/>
              </a:rPr>
              <a:t>accidentes de trabajo </a:t>
            </a:r>
            <a:r>
              <a:rPr dirty="0" sz="1200" i="1">
                <a:latin typeface="Verdana"/>
                <a:cs typeface="Verdana"/>
              </a:rPr>
              <a:t>e </a:t>
            </a:r>
            <a:r>
              <a:rPr dirty="0" sz="1200" spc="-5" i="1">
                <a:latin typeface="Verdana"/>
                <a:cs typeface="Verdana"/>
              </a:rPr>
              <a:t>índice de enfermedades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profesionales.</a:t>
            </a:r>
            <a:endParaRPr sz="1200">
              <a:latin typeface="Verdana"/>
              <a:cs typeface="Verdana"/>
            </a:endParaRPr>
          </a:p>
          <a:p>
            <a:pPr algn="just" marL="233045" marR="6350" indent="228600">
              <a:lnSpc>
                <a:spcPct val="101699"/>
              </a:lnSpc>
              <a:spcBef>
                <a:spcPts val="885"/>
              </a:spcBef>
            </a:pPr>
            <a:r>
              <a:rPr dirty="0" sz="1200" spc="-5" b="1" i="1">
                <a:latin typeface="Verdana"/>
                <a:cs typeface="Verdana"/>
              </a:rPr>
              <a:t>Morbilidad</a:t>
            </a:r>
            <a:r>
              <a:rPr dirty="0" sz="1200" b="1" i="1">
                <a:latin typeface="Verdana"/>
                <a:cs typeface="Verdana"/>
              </a:rPr>
              <a:t> y </a:t>
            </a:r>
            <a:r>
              <a:rPr dirty="0" sz="1200" spc="-5" b="1" i="1">
                <a:latin typeface="Verdana"/>
                <a:cs typeface="Verdana"/>
              </a:rPr>
              <a:t>mortalidad</a:t>
            </a:r>
            <a:r>
              <a:rPr dirty="0" sz="120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por</a:t>
            </a:r>
            <a:r>
              <a:rPr dirty="0" sz="120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enfermedad</a:t>
            </a:r>
            <a:r>
              <a:rPr dirty="0" sz="1200" b="1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y su </a:t>
            </a:r>
            <a:r>
              <a:rPr dirty="0" sz="1200" spc="-5" i="1">
                <a:latin typeface="Verdana"/>
                <a:cs typeface="Verdana"/>
              </a:rPr>
              <a:t>relación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directa</a:t>
            </a:r>
            <a:r>
              <a:rPr dirty="0" sz="1200" i="1">
                <a:latin typeface="Verdana"/>
                <a:cs typeface="Verdana"/>
              </a:rPr>
              <a:t> con el </a:t>
            </a:r>
            <a:r>
              <a:rPr dirty="0" sz="1200" spc="-5" i="1">
                <a:latin typeface="Verdana"/>
                <a:cs typeface="Verdana"/>
              </a:rPr>
              <a:t>trabajo,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b="1" i="1">
                <a:latin typeface="Verdana"/>
                <a:cs typeface="Verdana"/>
              </a:rPr>
              <a:t>y la</a:t>
            </a:r>
            <a:r>
              <a:rPr dirty="0" sz="1200" spc="5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incapacidad </a:t>
            </a:r>
            <a:r>
              <a:rPr dirty="0" sz="120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permanente </a:t>
            </a:r>
            <a:r>
              <a:rPr dirty="0" sz="1200" spc="-5" i="1">
                <a:latin typeface="Verdana"/>
                <a:cs typeface="Verdana"/>
              </a:rPr>
              <a:t>derivada de enfermedad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los términos indicados </a:t>
            </a:r>
            <a:r>
              <a:rPr dirty="0" sz="1200" i="1">
                <a:latin typeface="Verdana"/>
                <a:cs typeface="Verdana"/>
              </a:rPr>
              <a:t>en el </a:t>
            </a:r>
            <a:r>
              <a:rPr dirty="0" sz="1200" spc="-5" i="1">
                <a:latin typeface="Verdana"/>
                <a:cs typeface="Verdana"/>
              </a:rPr>
              <a:t>artículo 115.2.e) de la </a:t>
            </a:r>
            <a:r>
              <a:rPr dirty="0" sz="1200" i="1">
                <a:latin typeface="Verdana"/>
                <a:cs typeface="Verdana"/>
              </a:rPr>
              <a:t>Ley </a:t>
            </a:r>
            <a:r>
              <a:rPr dirty="0" sz="1200" spc="-5" i="1">
                <a:latin typeface="Verdana"/>
                <a:cs typeface="Verdana"/>
              </a:rPr>
              <a:t>General de la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Seguridad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Social, que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produzcan</a:t>
            </a:r>
            <a:r>
              <a:rPr dirty="0" sz="1200" spc="-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en</a:t>
            </a:r>
            <a:r>
              <a:rPr dirty="0" sz="1200" spc="-5" i="1">
                <a:latin typeface="Verdana"/>
                <a:cs typeface="Verdana"/>
              </a:rPr>
              <a:t> grado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superior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</a:t>
            </a:r>
            <a:r>
              <a:rPr dirty="0" sz="1200" spc="-5" i="1">
                <a:latin typeface="Verdana"/>
                <a:cs typeface="Verdana"/>
              </a:rPr>
              <a:t> la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media.</a:t>
            </a:r>
            <a:endParaRPr sz="1200">
              <a:latin typeface="Verdana"/>
              <a:cs typeface="Verdana"/>
            </a:endParaRPr>
          </a:p>
          <a:p>
            <a:pPr algn="just" marL="233045" marR="8255" indent="228600">
              <a:lnSpc>
                <a:spcPct val="101299"/>
              </a:lnSpc>
              <a:spcBef>
                <a:spcPts val="894"/>
              </a:spcBef>
            </a:pPr>
            <a:r>
              <a:rPr dirty="0" sz="1200" spc="-5" b="1" i="1">
                <a:latin typeface="Verdana"/>
                <a:cs typeface="Verdana"/>
              </a:rPr>
              <a:t>Condiciones </a:t>
            </a:r>
            <a:r>
              <a:rPr dirty="0" sz="1200" spc="5" b="1" i="1">
                <a:latin typeface="Verdana"/>
                <a:cs typeface="Verdana"/>
              </a:rPr>
              <a:t>de </a:t>
            </a:r>
            <a:r>
              <a:rPr dirty="0" sz="1200" b="1" i="1">
                <a:latin typeface="Verdana"/>
                <a:cs typeface="Verdana"/>
              </a:rPr>
              <a:t>trabajo</a:t>
            </a:r>
            <a:r>
              <a:rPr dirty="0" sz="1200" i="1">
                <a:latin typeface="Verdana"/>
                <a:cs typeface="Verdana"/>
              </a:rPr>
              <a:t>, en </a:t>
            </a:r>
            <a:r>
              <a:rPr dirty="0" sz="1200" spc="-5" i="1">
                <a:latin typeface="Verdana"/>
                <a:cs typeface="Verdana"/>
              </a:rPr>
              <a:t>las que </a:t>
            </a:r>
            <a:r>
              <a:rPr dirty="0" sz="1200" i="1">
                <a:latin typeface="Verdana"/>
                <a:cs typeface="Verdana"/>
              </a:rPr>
              <a:t>se </a:t>
            </a:r>
            <a:r>
              <a:rPr dirty="0" sz="1200" spc="-5" i="1">
                <a:latin typeface="Verdana"/>
                <a:cs typeface="Verdana"/>
              </a:rPr>
              <a:t>tendrá </a:t>
            </a:r>
            <a:r>
              <a:rPr dirty="0" sz="1200" i="1">
                <a:latin typeface="Verdana"/>
                <a:cs typeface="Verdana"/>
              </a:rPr>
              <a:t>en </a:t>
            </a:r>
            <a:r>
              <a:rPr dirty="0" sz="1200" spc="-5" i="1">
                <a:latin typeface="Verdana"/>
                <a:cs typeface="Verdana"/>
              </a:rPr>
              <a:t>cuenta </a:t>
            </a:r>
            <a:r>
              <a:rPr dirty="0" sz="1200" i="1">
                <a:latin typeface="Verdana"/>
                <a:cs typeface="Verdana"/>
              </a:rPr>
              <a:t>a </a:t>
            </a:r>
            <a:r>
              <a:rPr dirty="0" sz="1200" spc="-5" i="1">
                <a:latin typeface="Verdana"/>
                <a:cs typeface="Verdana"/>
              </a:rPr>
              <a:t>estos efectos </a:t>
            </a:r>
            <a:r>
              <a:rPr dirty="0" sz="1200" spc="-10" i="1">
                <a:latin typeface="Verdana"/>
                <a:cs typeface="Verdana"/>
              </a:rPr>
              <a:t>la </a:t>
            </a:r>
            <a:r>
              <a:rPr dirty="0" sz="1200" spc="-5" i="1">
                <a:latin typeface="Verdana"/>
                <a:cs typeface="Verdana"/>
              </a:rPr>
              <a:t>peligrosidad, </a:t>
            </a:r>
            <a:r>
              <a:rPr dirty="0" sz="1200" i="1">
                <a:latin typeface="Verdana"/>
                <a:cs typeface="Verdana"/>
              </a:rPr>
              <a:t>insalubridad y 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toxicidad, la turnicidad, </a:t>
            </a:r>
            <a:r>
              <a:rPr dirty="0" sz="1200" i="1">
                <a:latin typeface="Verdana"/>
                <a:cs typeface="Verdana"/>
              </a:rPr>
              <a:t>el </a:t>
            </a:r>
            <a:r>
              <a:rPr dirty="0" sz="1200" spc="-5" i="1">
                <a:latin typeface="Verdana"/>
                <a:cs typeface="Verdana"/>
              </a:rPr>
              <a:t>trabajo nocturno </a:t>
            </a:r>
            <a:r>
              <a:rPr dirty="0" sz="1200" i="1">
                <a:latin typeface="Verdana"/>
                <a:cs typeface="Verdana"/>
              </a:rPr>
              <a:t>y el </a:t>
            </a:r>
            <a:r>
              <a:rPr dirty="0" sz="1200" spc="-5" i="1">
                <a:latin typeface="Verdana"/>
                <a:cs typeface="Verdana"/>
              </a:rPr>
              <a:t>sometimiento </a:t>
            </a:r>
            <a:r>
              <a:rPr dirty="0" sz="1200" i="1">
                <a:latin typeface="Verdana"/>
                <a:cs typeface="Verdana"/>
              </a:rPr>
              <a:t>a ritmos </a:t>
            </a:r>
            <a:r>
              <a:rPr dirty="0" sz="1200" spc="-5" i="1">
                <a:latin typeface="Verdana"/>
                <a:cs typeface="Verdana"/>
              </a:rPr>
              <a:t>de producción. Relación </a:t>
            </a:r>
            <a:r>
              <a:rPr dirty="0" sz="1200" i="1">
                <a:latin typeface="Verdana"/>
                <a:cs typeface="Verdana"/>
              </a:rPr>
              <a:t>con </a:t>
            </a:r>
            <a:r>
              <a:rPr dirty="0" sz="1200" spc="-5" i="1">
                <a:latin typeface="Verdana"/>
                <a:cs typeface="Verdana"/>
              </a:rPr>
              <a:t>la </a:t>
            </a:r>
            <a:r>
              <a:rPr dirty="0" sz="1200" i="1">
                <a:latin typeface="Verdana"/>
                <a:cs typeface="Verdana"/>
              </a:rPr>
              <a:t>edad </a:t>
            </a:r>
            <a:r>
              <a:rPr dirty="0" sz="1200" spc="-5" i="1">
                <a:latin typeface="Verdana"/>
                <a:cs typeface="Verdana"/>
              </a:rPr>
              <a:t>del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trabajador</a:t>
            </a:r>
            <a:r>
              <a:rPr dirty="0" sz="1200" i="1">
                <a:latin typeface="Verdana"/>
                <a:cs typeface="Verdana"/>
              </a:rPr>
              <a:t> y el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tiempo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exposición </a:t>
            </a:r>
            <a:r>
              <a:rPr dirty="0" sz="1200" i="1">
                <a:latin typeface="Verdana"/>
                <a:cs typeface="Verdana"/>
              </a:rPr>
              <a:t>al </a:t>
            </a:r>
            <a:r>
              <a:rPr dirty="0" sz="1200" spc="-5" i="1">
                <a:latin typeface="Verdana"/>
                <a:cs typeface="Verdana"/>
              </a:rPr>
              <a:t>riesgo.</a:t>
            </a:r>
            <a:endParaRPr sz="1200">
              <a:latin typeface="Verdana"/>
              <a:cs typeface="Verdana"/>
            </a:endParaRPr>
          </a:p>
          <a:p>
            <a:pPr marL="461645">
              <a:lnSpc>
                <a:spcPct val="100000"/>
              </a:lnSpc>
              <a:spcBef>
                <a:spcPts val="925"/>
              </a:spcBef>
            </a:pPr>
            <a:r>
              <a:rPr dirty="0" sz="1200" spc="-5" b="1" i="1">
                <a:latin typeface="Verdana"/>
                <a:cs typeface="Verdana"/>
              </a:rPr>
              <a:t>Requerimientos físicos </a:t>
            </a:r>
            <a:r>
              <a:rPr dirty="0" sz="1200" b="1" i="1">
                <a:latin typeface="Verdana"/>
                <a:cs typeface="Verdana"/>
              </a:rPr>
              <a:t>y/o</a:t>
            </a:r>
            <a:r>
              <a:rPr dirty="0" sz="1200" spc="5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psíquicos</a:t>
            </a:r>
            <a:r>
              <a:rPr dirty="0" sz="1200" spc="25" b="1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exigidos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para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el </a:t>
            </a:r>
            <a:r>
              <a:rPr dirty="0" sz="1200" spc="-5" i="1">
                <a:latin typeface="Verdana"/>
                <a:cs typeface="Verdana"/>
              </a:rPr>
              <a:t>desarrollo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actividad.</a:t>
            </a:r>
            <a:endParaRPr sz="1200">
              <a:latin typeface="Verdana"/>
              <a:cs typeface="Verdana"/>
            </a:endParaRPr>
          </a:p>
          <a:p>
            <a:pPr algn="just" marL="233045" marR="8255" indent="228600">
              <a:lnSpc>
                <a:spcPct val="101699"/>
              </a:lnSpc>
              <a:spcBef>
                <a:spcPts val="885"/>
              </a:spcBef>
            </a:pPr>
            <a:r>
              <a:rPr dirty="0" sz="1200" spc="-5" b="1" i="1">
                <a:latin typeface="Verdana"/>
                <a:cs typeface="Verdana"/>
              </a:rPr>
              <a:t>Edad aproximada </a:t>
            </a:r>
            <a:r>
              <a:rPr dirty="0" sz="1200" b="1" i="1">
                <a:latin typeface="Verdana"/>
                <a:cs typeface="Verdana"/>
              </a:rPr>
              <a:t>a </a:t>
            </a:r>
            <a:r>
              <a:rPr dirty="0" sz="1200" spc="-5" b="1" i="1">
                <a:latin typeface="Verdana"/>
                <a:cs typeface="Verdana"/>
              </a:rPr>
              <a:t>partir de </a:t>
            </a:r>
            <a:r>
              <a:rPr dirty="0" sz="1200" b="1" i="1">
                <a:latin typeface="Verdana"/>
                <a:cs typeface="Verdana"/>
              </a:rPr>
              <a:t>la </a:t>
            </a:r>
            <a:r>
              <a:rPr dirty="0" sz="1200" spc="-5" b="1" i="1">
                <a:latin typeface="Verdana"/>
                <a:cs typeface="Verdana"/>
              </a:rPr>
              <a:t>cual no es aconsejable el ingreso en el sector </a:t>
            </a:r>
            <a:r>
              <a:rPr dirty="0" sz="1200" b="1" i="1">
                <a:latin typeface="Verdana"/>
                <a:cs typeface="Verdana"/>
              </a:rPr>
              <a:t>o colectivo</a:t>
            </a:r>
            <a:r>
              <a:rPr dirty="0" sz="1200" i="1">
                <a:latin typeface="Verdana"/>
                <a:cs typeface="Verdana"/>
              </a:rPr>
              <a:t>, o </a:t>
            </a:r>
            <a:r>
              <a:rPr dirty="0" sz="1200" spc="-5" i="1">
                <a:latin typeface="Verdana"/>
                <a:cs typeface="Verdana"/>
              </a:rPr>
              <a:t>desde 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que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no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puede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razonablemente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desarrollarse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actividad.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Verdana"/>
              <a:cs typeface="Verdana"/>
            </a:endParaRPr>
          </a:p>
          <a:p>
            <a:pPr marL="461645">
              <a:lnSpc>
                <a:spcPct val="100000"/>
              </a:lnSpc>
            </a:pPr>
            <a:r>
              <a:rPr dirty="0" sz="1200" spc="-5" i="1">
                <a:latin typeface="Verdana"/>
                <a:cs typeface="Verdana"/>
              </a:rPr>
              <a:t>Dicho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estudio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contendrá,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asimismo,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b="1" i="1">
                <a:latin typeface="Verdana"/>
                <a:cs typeface="Verdana"/>
              </a:rPr>
              <a:t>las</a:t>
            </a:r>
            <a:r>
              <a:rPr dirty="0" sz="1200" spc="15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posibilidades de</a:t>
            </a:r>
            <a:r>
              <a:rPr dirty="0" sz="1200" spc="1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modificación</a:t>
            </a:r>
            <a:r>
              <a:rPr dirty="0" sz="1200" spc="25" b="1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las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condiciones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trabajo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en</a:t>
            </a:r>
            <a:r>
              <a:rPr dirty="0" sz="1200" spc="1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el</a:t>
            </a:r>
            <a:endParaRPr sz="1200">
              <a:latin typeface="Verdana"/>
              <a:cs typeface="Verdana"/>
            </a:endParaRPr>
          </a:p>
          <a:p>
            <a:pPr marL="233045">
              <a:lnSpc>
                <a:spcPct val="100000"/>
              </a:lnSpc>
              <a:spcBef>
                <a:spcPts val="25"/>
              </a:spcBef>
            </a:pPr>
            <a:r>
              <a:rPr dirty="0" sz="1200" spc="-5" b="1" i="1">
                <a:latin typeface="Verdana"/>
                <a:cs typeface="Verdana"/>
              </a:rPr>
              <a:t>sector</a:t>
            </a:r>
            <a:r>
              <a:rPr dirty="0" sz="1200" spc="5" b="1" i="1">
                <a:latin typeface="Verdana"/>
                <a:cs typeface="Verdana"/>
              </a:rPr>
              <a:t> </a:t>
            </a:r>
            <a:r>
              <a:rPr dirty="0" sz="1200" b="1" i="1">
                <a:latin typeface="Verdana"/>
                <a:cs typeface="Verdana"/>
              </a:rPr>
              <a:t>o</a:t>
            </a:r>
            <a:r>
              <a:rPr dirty="0" sz="1200" spc="1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actividad</a:t>
            </a:r>
            <a:r>
              <a:rPr dirty="0" sz="1200" spc="-5" i="1">
                <a:latin typeface="Verdana"/>
                <a:cs typeface="Verdana"/>
              </a:rPr>
              <a:t>,</a:t>
            </a:r>
            <a:r>
              <a:rPr dirty="0" sz="1200" i="1">
                <a:latin typeface="Verdana"/>
                <a:cs typeface="Verdana"/>
              </a:rPr>
              <a:t> en </a:t>
            </a:r>
            <a:r>
              <a:rPr dirty="0" sz="1200" spc="-5" i="1">
                <a:latin typeface="Verdana"/>
                <a:cs typeface="Verdana"/>
              </a:rPr>
              <a:t>base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al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informe</a:t>
            </a:r>
            <a:r>
              <a:rPr dirty="0" sz="1200" spc="2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emitido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al </a:t>
            </a:r>
            <a:r>
              <a:rPr dirty="0" sz="1200" spc="-5" i="1">
                <a:latin typeface="Verdana"/>
                <a:cs typeface="Verdana"/>
              </a:rPr>
              <a:t>efecto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por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la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Inspección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de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Trabajo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y </a:t>
            </a:r>
            <a:r>
              <a:rPr dirty="0" sz="1200" spc="-5" i="1">
                <a:latin typeface="Verdana"/>
                <a:cs typeface="Verdana"/>
              </a:rPr>
              <a:t>Seguridad</a:t>
            </a:r>
            <a:r>
              <a:rPr dirty="0" sz="1200" spc="1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Social.</a:t>
            </a:r>
            <a:endParaRPr sz="1200">
              <a:latin typeface="Verdana"/>
              <a:cs typeface="Verdana"/>
            </a:endParaRPr>
          </a:p>
          <a:p>
            <a:pPr marL="461645">
              <a:lnSpc>
                <a:spcPct val="100000"/>
              </a:lnSpc>
              <a:spcBef>
                <a:spcPts val="920"/>
              </a:spcBef>
            </a:pPr>
            <a:r>
              <a:rPr dirty="0" sz="1200" i="1">
                <a:latin typeface="Verdana"/>
                <a:cs typeface="Verdana"/>
              </a:rPr>
              <a:t>De</a:t>
            </a:r>
            <a:r>
              <a:rPr dirty="0" sz="1200" spc="-5" i="1">
                <a:latin typeface="Verdana"/>
                <a:cs typeface="Verdana"/>
              </a:rPr>
              <a:t> igual modo,</a:t>
            </a:r>
            <a:r>
              <a:rPr dirty="0" sz="1200" i="1">
                <a:latin typeface="Verdana"/>
                <a:cs typeface="Verdana"/>
              </a:rPr>
              <a:t> se </a:t>
            </a:r>
            <a:r>
              <a:rPr dirty="0" sz="1200" spc="-5" i="1">
                <a:latin typeface="Verdana"/>
                <a:cs typeface="Verdana"/>
              </a:rPr>
              <a:t>tendrá</a:t>
            </a:r>
            <a:r>
              <a:rPr dirty="0" sz="1200" i="1">
                <a:latin typeface="Verdana"/>
                <a:cs typeface="Verdana"/>
              </a:rPr>
              <a:t> en</a:t>
            </a:r>
            <a:r>
              <a:rPr dirty="0" sz="1200" spc="-5" i="1">
                <a:latin typeface="Verdana"/>
                <a:cs typeface="Verdana"/>
              </a:rPr>
              <a:t> cuenta</a:t>
            </a:r>
            <a:r>
              <a:rPr dirty="0" sz="120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también</a:t>
            </a:r>
            <a:r>
              <a:rPr dirty="0" sz="1200" spc="5" i="1">
                <a:latin typeface="Verdana"/>
                <a:cs typeface="Verdana"/>
              </a:rPr>
              <a:t> </a:t>
            </a:r>
            <a:r>
              <a:rPr dirty="0" sz="1200" b="1" i="1">
                <a:latin typeface="Verdana"/>
                <a:cs typeface="Verdana"/>
              </a:rPr>
              <a:t>la variable </a:t>
            </a:r>
            <a:r>
              <a:rPr dirty="0" sz="1200" spc="-5" b="1" i="1">
                <a:latin typeface="Verdana"/>
                <a:cs typeface="Verdana"/>
              </a:rPr>
              <a:t>de</a:t>
            </a:r>
            <a:r>
              <a:rPr dirty="0" sz="1200" spc="-10" b="1" i="1">
                <a:latin typeface="Verdana"/>
                <a:cs typeface="Verdana"/>
              </a:rPr>
              <a:t> </a:t>
            </a:r>
            <a:r>
              <a:rPr dirty="0" sz="1200" spc="-5" b="1" i="1">
                <a:latin typeface="Verdana"/>
                <a:cs typeface="Verdana"/>
              </a:rPr>
              <a:t>género</a:t>
            </a:r>
            <a:r>
              <a:rPr dirty="0" sz="1400" spc="-5" i="1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655" y="2356358"/>
            <a:ext cx="9150350" cy="2883535"/>
            <a:chOff x="668655" y="2356358"/>
            <a:chExt cx="9150350" cy="2883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5185" y="2700782"/>
              <a:ext cx="7703713" cy="2538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55" y="2356358"/>
              <a:ext cx="1812544" cy="158368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544" y="1280414"/>
            <a:ext cx="9939655" cy="96329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6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600" spc="-5" b="1">
                <a:latin typeface="Tahoma"/>
                <a:cs typeface="Tahoma"/>
              </a:rPr>
              <a:t>REINVINDICACIONES</a:t>
            </a:r>
            <a:r>
              <a:rPr dirty="0" sz="2600" spc="-2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HISTORIAS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dirty="0" sz="2600" spc="-5" b="1">
                <a:latin typeface="Tahoma"/>
                <a:cs typeface="Tahoma"/>
              </a:rPr>
              <a:t>DEL</a:t>
            </a:r>
            <a:r>
              <a:rPr dirty="0" sz="2600" spc="-2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COLECTIVO</a:t>
            </a:r>
            <a:r>
              <a:rPr dirty="0" sz="2600" spc="-3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POLICIAL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6125" y="5319141"/>
            <a:ext cx="8410575" cy="100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https://spl-clm.es/wp-content/uploads/2023/03/DOCUMENTO-CSL-MODELO-POLICIAL-Y-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u="sng" sz="1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JUBILACION-ANTICIPADA-2.pdf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1400"/>
              </a:lnSpc>
              <a:spcBef>
                <a:spcPts val="900"/>
              </a:spcBef>
            </a:pPr>
            <a:r>
              <a:rPr dirty="0" u="sng" sz="1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https://spl-clm.es/wp-content/uploads/2023/03/CRONOLOGIA-CSL-DIFUSION-DOCUMENTO- </a:t>
            </a:r>
            <a:r>
              <a:rPr dirty="0" sz="1400" spc="-48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JUBILACION-06-08.pdf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951230"/>
            <a:ext cx="9939655" cy="431800"/>
          </a:xfrm>
          <a:prstGeom prst="rect"/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2600" spc="-5">
                <a:latin typeface="Tahoma"/>
                <a:cs typeface="Tahoma"/>
              </a:rPr>
              <a:t>Dr. Javier</a:t>
            </a:r>
            <a:r>
              <a:rPr dirty="0" sz="2600" spc="5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Sanz</a:t>
            </a:r>
            <a:r>
              <a:rPr dirty="0" sz="2600" spc="5">
                <a:latin typeface="Tahoma"/>
                <a:cs typeface="Tahoma"/>
              </a:rPr>
              <a:t> </a:t>
            </a:r>
            <a:r>
              <a:rPr dirty="0" sz="2600">
                <a:latin typeface="Tahoma"/>
                <a:cs typeface="Tahoma"/>
              </a:rPr>
              <a:t>-</a:t>
            </a:r>
            <a:r>
              <a:rPr dirty="0" sz="2600" spc="-5"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AFEF"/>
                </a:solidFill>
                <a:latin typeface="Tahoma"/>
                <a:cs typeface="Tahoma"/>
              </a:rPr>
              <a:t>El</a:t>
            </a:r>
            <a:r>
              <a:rPr dirty="0" sz="2400" spc="5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00AFEF"/>
                </a:solidFill>
                <a:latin typeface="Tahoma"/>
                <a:cs typeface="Tahoma"/>
              </a:rPr>
              <a:t>deterioro</a:t>
            </a:r>
            <a:r>
              <a:rPr dirty="0" sz="2400" spc="5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00AFEF"/>
                </a:solidFill>
                <a:latin typeface="Tahoma"/>
                <a:cs typeface="Tahoma"/>
              </a:rPr>
              <a:t>Psicofísico </a:t>
            </a:r>
            <a:r>
              <a:rPr dirty="0" sz="2400">
                <a:solidFill>
                  <a:srgbClr val="00AFEF"/>
                </a:solidFill>
                <a:latin typeface="Tahoma"/>
                <a:cs typeface="Tahoma"/>
              </a:rPr>
              <a:t>en</a:t>
            </a:r>
            <a:r>
              <a:rPr dirty="0" sz="2400" spc="1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AFEF"/>
                </a:solidFill>
                <a:latin typeface="Tahoma"/>
                <a:cs typeface="Tahoma"/>
              </a:rPr>
              <a:t>las</a:t>
            </a:r>
            <a:r>
              <a:rPr dirty="0" sz="2400" spc="-5">
                <a:solidFill>
                  <a:srgbClr val="00AFEF"/>
                </a:solidFill>
                <a:latin typeface="Tahoma"/>
                <a:cs typeface="Tahoma"/>
              </a:rPr>
              <a:t> Policías</a:t>
            </a:r>
            <a:r>
              <a:rPr dirty="0" sz="2400" spc="25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00AFEF"/>
                </a:solidFill>
                <a:latin typeface="Tahoma"/>
                <a:cs typeface="Tahoma"/>
              </a:rPr>
              <a:t>Locales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25" y="1493609"/>
            <a:ext cx="8377555" cy="51962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760" y="754735"/>
            <a:ext cx="8382508" cy="59105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019810"/>
            <a:ext cx="9939655" cy="414655"/>
          </a:xfrm>
          <a:prstGeom prst="rect"/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292100">
              <a:lnSpc>
                <a:spcPct val="100000"/>
              </a:lnSpc>
            </a:pPr>
            <a:r>
              <a:rPr dirty="0" sz="2600" spc="-5">
                <a:latin typeface="Tahoma"/>
                <a:cs typeface="Tahoma"/>
              </a:rPr>
              <a:t>Real</a:t>
            </a:r>
            <a:r>
              <a:rPr dirty="0" sz="2600">
                <a:latin typeface="Tahoma"/>
                <a:cs typeface="Tahoma"/>
              </a:rPr>
              <a:t> Decreto</a:t>
            </a:r>
            <a:r>
              <a:rPr dirty="0" sz="2600" spc="5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1449/2018</a:t>
            </a:r>
            <a:r>
              <a:rPr dirty="0" sz="2600" spc="5">
                <a:latin typeface="Tahoma"/>
                <a:cs typeface="Tahoma"/>
              </a:rPr>
              <a:t> </a:t>
            </a:r>
            <a:r>
              <a:rPr dirty="0" sz="2600">
                <a:latin typeface="Tahoma"/>
                <a:cs typeface="Tahoma"/>
              </a:rPr>
              <a:t>–</a:t>
            </a:r>
            <a:r>
              <a:rPr dirty="0" sz="2600" spc="-10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Aplicación</a:t>
            </a:r>
            <a:r>
              <a:rPr dirty="0" sz="2600" spc="5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de los coeficientes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544" y="1434120"/>
            <a:ext cx="9939655" cy="44704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5875" rIns="0" bIns="0" rtlCol="0" vert="horz">
            <a:spAutoFit/>
          </a:bodyPr>
          <a:lstStyle/>
          <a:p>
            <a:pPr marL="215900">
              <a:lnSpc>
                <a:spcPct val="100000"/>
              </a:lnSpc>
              <a:spcBef>
                <a:spcPts val="125"/>
              </a:spcBef>
            </a:pPr>
            <a:r>
              <a:rPr dirty="0" sz="2600" spc="-5" b="1">
                <a:latin typeface="Tahoma"/>
                <a:cs typeface="Tahoma"/>
              </a:rPr>
              <a:t>correctores</a:t>
            </a:r>
            <a:r>
              <a:rPr dirty="0" sz="260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de</a:t>
            </a:r>
            <a:r>
              <a:rPr dirty="0" sz="2600" spc="-15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la</a:t>
            </a:r>
            <a:r>
              <a:rPr dirty="0" sz="2600" spc="-5" b="1">
                <a:latin typeface="Tahoma"/>
                <a:cs typeface="Tahoma"/>
              </a:rPr>
              <a:t> edad de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Jubilación</a:t>
            </a:r>
            <a:r>
              <a:rPr dirty="0" sz="2600" spc="15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a</a:t>
            </a:r>
            <a:r>
              <a:rPr dirty="0" sz="2600" spc="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los</a:t>
            </a:r>
            <a:r>
              <a:rPr dirty="0" sz="260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Policías</a:t>
            </a:r>
            <a:r>
              <a:rPr dirty="0" sz="2600" spc="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Locales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2050" y="5924550"/>
            <a:ext cx="6009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https://www.boe.es/buscar/act.php?id=BOE-A-2018-17135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5087" y="2327176"/>
            <a:ext cx="8127003" cy="31864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3390" y="6784899"/>
            <a:ext cx="3132454" cy="425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0339" y="115582"/>
            <a:ext cx="2402840" cy="4508500"/>
            <a:chOff x="180339" y="115582"/>
            <a:chExt cx="2402840" cy="4508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34" y="115582"/>
              <a:ext cx="678180" cy="9141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339" y="1020191"/>
              <a:ext cx="2402840" cy="36036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8205" y="232600"/>
            <a:ext cx="2052573" cy="2995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2511" y="227012"/>
            <a:ext cx="5573395" cy="3171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339" y="6780453"/>
            <a:ext cx="4588002" cy="4768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54554" y="1782825"/>
            <a:ext cx="7392670" cy="3409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7780">
              <a:lnSpc>
                <a:spcPct val="108700"/>
              </a:lnSpc>
              <a:spcBef>
                <a:spcPts val="9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https://spl-clm.es/boe-15-diciembre-2018-publica-el-rd-1449-2018-del-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adelanto-de-la-edad-de-jubilacion-de-ls-componentes-de-los-cuerpos-de-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policia-local/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 marR="118745" indent="17780">
              <a:lnSpc>
                <a:spcPct val="108300"/>
              </a:lnSpc>
              <a:spcBef>
                <a:spcPts val="141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9"/>
              </a:rPr>
              <a:t>https://spl-clm.es/el-consejo-de-ministros-aprueba-la-jubilacion-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9"/>
              </a:rPr>
              <a:t>anticipada-de-los-policias-locales-los-suenos-a-veces-se-hacen-realidad/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 marR="152400" indent="17780">
              <a:lnSpc>
                <a:spcPct val="108600"/>
              </a:lnSpc>
              <a:spcBef>
                <a:spcPts val="141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0"/>
              </a:rPr>
              <a:t>https://spl-clm.es/rueda-de-prensa-femp-manana-el-consejo-de-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0"/>
              </a:rPr>
              <a:t>ministros-aprobara-el-adelanto-de-la-edad-de-jubilacion-de-los-policias-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0"/>
              </a:rPr>
              <a:t>locales-objetivo-alcanzado-tras-un-camino-largo-y-dificil/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818386"/>
            <a:ext cx="9939655" cy="431800"/>
          </a:xfrm>
          <a:prstGeom prst="rect"/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367155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¿Qué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00AFEF"/>
                </a:solidFill>
                <a:latin typeface="Tahoma"/>
                <a:cs typeface="Tahoma"/>
              </a:rPr>
              <a:t>RIESGO</a:t>
            </a:r>
            <a:r>
              <a:rPr dirty="0" sz="260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LABORAL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00AFEF"/>
                </a:solidFill>
                <a:latin typeface="Tahoma"/>
                <a:cs typeface="Tahoma"/>
              </a:rPr>
              <a:t>GRAVE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5705" y="2682367"/>
            <a:ext cx="8131809" cy="2557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Verdana"/>
                <a:cs typeface="Verdana"/>
              </a:rPr>
              <a:t>Ley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31/1995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Artículo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5">
                <a:latin typeface="Verdana"/>
                <a:cs typeface="Verdana"/>
              </a:rPr>
              <a:t>4.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Definiciones.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algn="just" marL="12700" marR="5080">
              <a:lnSpc>
                <a:spcPct val="101499"/>
              </a:lnSpc>
              <a:spcBef>
                <a:spcPts val="1190"/>
              </a:spcBef>
            </a:pPr>
            <a:r>
              <a:rPr dirty="0" sz="1400" spc="-5">
                <a:latin typeface="Verdana"/>
                <a:cs typeface="Verdana"/>
              </a:rPr>
              <a:t>4.º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entenderá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«</a:t>
            </a:r>
            <a:r>
              <a:rPr dirty="0" sz="1400" spc="-5" b="1">
                <a:latin typeface="Verdana"/>
                <a:cs typeface="Verdana"/>
              </a:rPr>
              <a:t>riesgo</a:t>
            </a:r>
            <a:r>
              <a:rPr dirty="0" sz="1400" spc="-6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laboral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GRAVE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e</a:t>
            </a:r>
            <a:r>
              <a:rPr dirty="0" sz="1400" spc="-5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inminente</a:t>
            </a:r>
            <a:r>
              <a:rPr dirty="0" sz="1400" spc="-5">
                <a:latin typeface="Verdana"/>
                <a:cs typeface="Verdana"/>
              </a:rPr>
              <a:t>»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aquel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resulte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probable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racionalmente que se materialice </a:t>
            </a:r>
            <a:r>
              <a:rPr dirty="0" sz="1400">
                <a:latin typeface="Verdana"/>
                <a:cs typeface="Verdana"/>
              </a:rPr>
              <a:t>en un futuro </a:t>
            </a:r>
            <a:r>
              <a:rPr dirty="0" sz="1400" spc="-5">
                <a:latin typeface="Verdana"/>
                <a:cs typeface="Verdana"/>
              </a:rPr>
              <a:t>inmediato </a:t>
            </a:r>
            <a:r>
              <a:rPr dirty="0" sz="1400">
                <a:latin typeface="Verdana"/>
                <a:cs typeface="Verdana"/>
              </a:rPr>
              <a:t>y </a:t>
            </a:r>
            <a:r>
              <a:rPr dirty="0" sz="1400" spc="-5">
                <a:latin typeface="Verdana"/>
                <a:cs typeface="Verdana"/>
              </a:rPr>
              <a:t>pueda suponer </a:t>
            </a:r>
            <a:r>
              <a:rPr dirty="0" sz="1400">
                <a:latin typeface="Verdana"/>
                <a:cs typeface="Verdana"/>
              </a:rPr>
              <a:t>un </a:t>
            </a:r>
            <a:r>
              <a:rPr dirty="0" sz="1400" spc="-5" b="1">
                <a:latin typeface="Verdana"/>
                <a:cs typeface="Verdana"/>
              </a:rPr>
              <a:t>daño </a:t>
            </a:r>
            <a:r>
              <a:rPr dirty="0" sz="1400" spc="-10" b="1">
                <a:latin typeface="Verdana"/>
                <a:cs typeface="Verdana"/>
              </a:rPr>
              <a:t>grave </a:t>
            </a:r>
            <a:r>
              <a:rPr dirty="0" sz="1400" spc="-46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para </a:t>
            </a:r>
            <a:r>
              <a:rPr dirty="0" sz="1400" b="1">
                <a:latin typeface="Verdana"/>
                <a:cs typeface="Verdana"/>
              </a:rPr>
              <a:t>la</a:t>
            </a:r>
            <a:r>
              <a:rPr dirty="0" sz="1400" spc="-5" b="1">
                <a:latin typeface="Verdana"/>
                <a:cs typeface="Verdana"/>
              </a:rPr>
              <a:t> salud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de</a:t>
            </a:r>
            <a:r>
              <a:rPr dirty="0" sz="1400" b="1">
                <a:latin typeface="Verdana"/>
                <a:cs typeface="Verdana"/>
              </a:rPr>
              <a:t> los</a:t>
            </a:r>
            <a:r>
              <a:rPr dirty="0" sz="1400" spc="-5" b="1">
                <a:latin typeface="Verdana"/>
                <a:cs typeface="Verdana"/>
              </a:rPr>
              <a:t> trabajadores</a:t>
            </a:r>
            <a:r>
              <a:rPr dirty="0" sz="1400" spc="-5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1299"/>
              </a:lnSpc>
              <a:spcBef>
                <a:spcPts val="900"/>
              </a:spcBef>
            </a:pPr>
            <a:r>
              <a:rPr dirty="0" sz="1400">
                <a:latin typeface="Verdana"/>
                <a:cs typeface="Verdana"/>
              </a:rPr>
              <a:t>En el caso </a:t>
            </a:r>
            <a:r>
              <a:rPr dirty="0" sz="1400" spc="-5">
                <a:latin typeface="Verdana"/>
                <a:cs typeface="Verdana"/>
              </a:rPr>
              <a:t>de exposición </a:t>
            </a:r>
            <a:r>
              <a:rPr dirty="0" sz="1400">
                <a:latin typeface="Verdana"/>
                <a:cs typeface="Verdana"/>
              </a:rPr>
              <a:t>a </a:t>
            </a:r>
            <a:r>
              <a:rPr dirty="0" sz="1400" spc="-5">
                <a:latin typeface="Verdana"/>
                <a:cs typeface="Verdana"/>
              </a:rPr>
              <a:t>agentes susceptibles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causar </a:t>
            </a:r>
            <a:r>
              <a:rPr dirty="0" sz="1400" spc="-5">
                <a:latin typeface="Verdana"/>
                <a:cs typeface="Verdana"/>
              </a:rPr>
              <a:t>daños graves </a:t>
            </a:r>
            <a:r>
              <a:rPr dirty="0" sz="1400">
                <a:latin typeface="Verdana"/>
                <a:cs typeface="Verdana"/>
              </a:rPr>
              <a:t>a </a:t>
            </a:r>
            <a:r>
              <a:rPr dirty="0" sz="1400" spc="-5">
                <a:latin typeface="Verdana"/>
                <a:cs typeface="Verdana"/>
              </a:rPr>
              <a:t>la </a:t>
            </a:r>
            <a:r>
              <a:rPr dirty="0" sz="1400">
                <a:latin typeface="Verdana"/>
                <a:cs typeface="Verdana"/>
              </a:rPr>
              <a:t>salud </a:t>
            </a:r>
            <a:r>
              <a:rPr dirty="0" sz="1400" spc="-5">
                <a:latin typeface="Verdana"/>
                <a:cs typeface="Verdana"/>
              </a:rPr>
              <a:t>de los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trabajadores, </a:t>
            </a:r>
            <a:r>
              <a:rPr dirty="0" sz="1400" b="1">
                <a:latin typeface="Verdana"/>
                <a:cs typeface="Verdana"/>
              </a:rPr>
              <a:t>se </a:t>
            </a:r>
            <a:r>
              <a:rPr dirty="0" sz="1400" spc="-5" b="1">
                <a:latin typeface="Verdana"/>
                <a:cs typeface="Verdana"/>
              </a:rPr>
              <a:t>considerará que existe </a:t>
            </a:r>
            <a:r>
              <a:rPr dirty="0" sz="1400" b="1">
                <a:latin typeface="Verdana"/>
                <a:cs typeface="Verdana"/>
              </a:rPr>
              <a:t>un </a:t>
            </a:r>
            <a:r>
              <a:rPr dirty="0" sz="1400" spc="-5" b="1">
                <a:latin typeface="Verdana"/>
                <a:cs typeface="Verdana"/>
              </a:rPr>
              <a:t>riesgo grave </a:t>
            </a:r>
            <a:r>
              <a:rPr dirty="0" sz="1400" b="1">
                <a:latin typeface="Verdana"/>
                <a:cs typeface="Verdana"/>
              </a:rPr>
              <a:t>e </a:t>
            </a:r>
            <a:r>
              <a:rPr dirty="0" sz="1400" spc="-5" b="1">
                <a:latin typeface="Verdana"/>
                <a:cs typeface="Verdana"/>
              </a:rPr>
              <a:t>inminente </a:t>
            </a:r>
            <a:r>
              <a:rPr dirty="0" sz="1400" spc="-5">
                <a:latin typeface="Verdana"/>
                <a:cs typeface="Verdana"/>
              </a:rPr>
              <a:t>cuando sea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probable racionalmente que </a:t>
            </a:r>
            <a:r>
              <a:rPr dirty="0" sz="1400">
                <a:latin typeface="Verdana"/>
                <a:cs typeface="Verdana"/>
              </a:rPr>
              <a:t>se materialice en un </a:t>
            </a:r>
            <a:r>
              <a:rPr dirty="0" sz="1400" spc="-5">
                <a:latin typeface="Verdana"/>
                <a:cs typeface="Verdana"/>
              </a:rPr>
              <a:t>futuro inmediato </a:t>
            </a:r>
            <a:r>
              <a:rPr dirty="0" sz="1400">
                <a:latin typeface="Verdana"/>
                <a:cs typeface="Verdana"/>
              </a:rPr>
              <a:t>una exposición a </a:t>
            </a:r>
            <a:r>
              <a:rPr dirty="0" sz="1400" spc="-5">
                <a:latin typeface="Verdana"/>
                <a:cs typeface="Verdana"/>
              </a:rPr>
              <a:t>dichos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agentes </a:t>
            </a:r>
            <a:r>
              <a:rPr dirty="0" sz="1400" spc="-5">
                <a:latin typeface="Verdana"/>
                <a:cs typeface="Verdana"/>
              </a:rPr>
              <a:t>de la que puedan derivarse daños graves para la </a:t>
            </a:r>
            <a:r>
              <a:rPr dirty="0" sz="1400">
                <a:latin typeface="Verdana"/>
                <a:cs typeface="Verdana"/>
              </a:rPr>
              <a:t>salud, </a:t>
            </a:r>
            <a:r>
              <a:rPr dirty="0" sz="1400" spc="-5">
                <a:latin typeface="Verdana"/>
                <a:cs typeface="Verdana"/>
              </a:rPr>
              <a:t>aun </a:t>
            </a:r>
            <a:r>
              <a:rPr dirty="0" sz="1400">
                <a:latin typeface="Verdana"/>
                <a:cs typeface="Verdana"/>
              </a:rPr>
              <a:t>cuando éstos no se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manifiesten</a:t>
            </a:r>
            <a:r>
              <a:rPr dirty="0" sz="1400" spc="-5">
                <a:latin typeface="Verdana"/>
                <a:cs typeface="Verdana"/>
              </a:rPr>
              <a:t> de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forma inmediata.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419098"/>
            <a:ext cx="9939655" cy="414655"/>
          </a:xfrm>
          <a:prstGeom prst="rect"/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600" spc="-5">
                <a:latin typeface="Tahoma"/>
                <a:cs typeface="Tahoma"/>
              </a:rPr>
              <a:t>Memoria</a:t>
            </a:r>
            <a:r>
              <a:rPr dirty="0" sz="2600" spc="-20">
                <a:latin typeface="Tahoma"/>
                <a:cs typeface="Tahoma"/>
              </a:rPr>
              <a:t> </a:t>
            </a:r>
            <a:r>
              <a:rPr dirty="0" sz="2600">
                <a:latin typeface="Tahoma"/>
                <a:cs typeface="Tahoma"/>
              </a:rPr>
              <a:t>Normativa </a:t>
            </a:r>
            <a:r>
              <a:rPr dirty="0" sz="2600" spc="-5">
                <a:latin typeface="Tahoma"/>
                <a:cs typeface="Tahoma"/>
              </a:rPr>
              <a:t>Proyecto</a:t>
            </a:r>
            <a:r>
              <a:rPr dirty="0" sz="2600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coeficientes</a:t>
            </a:r>
            <a:r>
              <a:rPr dirty="0" sz="2600" spc="-10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correctores</a:t>
            </a:r>
            <a:r>
              <a:rPr dirty="0" sz="2600" spc="-10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para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544" y="1833408"/>
            <a:ext cx="9939655" cy="44704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5875" rIns="0" bIns="0" rtlCol="0" vert="horz">
            <a:spAutoFit/>
          </a:bodyPr>
          <a:lstStyle/>
          <a:p>
            <a:pPr marL="231140">
              <a:lnSpc>
                <a:spcPct val="100000"/>
              </a:lnSpc>
              <a:spcBef>
                <a:spcPts val="125"/>
              </a:spcBef>
            </a:pPr>
            <a:r>
              <a:rPr dirty="0" sz="2600" b="1">
                <a:latin typeface="Tahoma"/>
                <a:cs typeface="Tahoma"/>
              </a:rPr>
              <a:t>la</a:t>
            </a:r>
            <a:r>
              <a:rPr dirty="0" sz="2600" spc="-5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aplicación a</a:t>
            </a:r>
            <a:r>
              <a:rPr dirty="0" sz="2600" spc="-5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la </a:t>
            </a:r>
            <a:r>
              <a:rPr dirty="0" sz="2600" spc="-5" b="1">
                <a:latin typeface="Tahoma"/>
                <a:cs typeface="Tahoma"/>
              </a:rPr>
              <a:t>edad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de</a:t>
            </a:r>
            <a:r>
              <a:rPr dirty="0" sz="2600" spc="-1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Jubilación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a los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Policías Locales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5285" y="2642742"/>
            <a:ext cx="7348855" cy="112268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1085"/>
              </a:spcBef>
            </a:pP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MEMORIA</a:t>
            </a:r>
            <a:r>
              <a:rPr dirty="0" sz="1800" spc="-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NORMATIVA</a:t>
            </a:r>
            <a:r>
              <a:rPr dirty="0" sz="1800" spc="-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PROYECTO</a:t>
            </a:r>
            <a:r>
              <a:rPr dirty="0" sz="1800" spc="-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POLICÍA</a:t>
            </a:r>
            <a:r>
              <a:rPr dirty="0" sz="1800" spc="-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ahoma"/>
                <a:cs typeface="Tahoma"/>
              </a:rPr>
              <a:t>LOCAL</a:t>
            </a:r>
            <a:endParaRPr sz="1800">
              <a:latin typeface="Tahoma"/>
              <a:cs typeface="Tahoma"/>
            </a:endParaRPr>
          </a:p>
          <a:p>
            <a:pPr marL="12700" marR="5080" indent="16510">
              <a:lnSpc>
                <a:spcPct val="108900"/>
              </a:lnSpc>
              <a:spcBef>
                <a:spcPts val="79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https://spl-clm.es/wp-content/uploads/2023/03/MEMORIA-NORMATIVA-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PROYECTO-RD-COEFICIENTES-REDUCTORES-PL-03-JUL-2017.pdf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4689728"/>
            <a:ext cx="9027160" cy="92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https://www.seg-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social.es/wps/portal/wss/internet/Trabajadores/PrestacionesPensionesTrabajadores/1096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3/28393/28464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157" y="1222121"/>
            <a:ext cx="9093388" cy="3057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4177665"/>
            <a:ext cx="7609205" cy="2018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1809" indent="16510">
              <a:lnSpc>
                <a:spcPct val="1089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https://www.iberley.es/legislacion/rdleg-8-2015-30-oct-tr-ley-general-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seguridad-social-lgss-23990341/8#ancla_9677278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 marR="5080" indent="16510">
              <a:lnSpc>
                <a:spcPct val="108500"/>
              </a:lnSpc>
              <a:spcBef>
                <a:spcPts val="141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https://www.hacienda.gob.es/Documentacion/Publico/GabineteMinistro/No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tas%20Prensa/2022/CONSEJO-DE-MINISTROS/26-07-22-NP-CM-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Transferencia-credito-Mossos-y-Policia-Navarra.pdf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7898" y="733766"/>
            <a:ext cx="6024863" cy="34118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4808601"/>
            <a:ext cx="7557770" cy="6229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29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https://www.boe.es/biblioteca_juridica/anuarios_derecho/abrir_pdf.php?id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=ANU-L-2022-00000002101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949" y="1746980"/>
            <a:ext cx="7599480" cy="29914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" y="1419098"/>
            <a:ext cx="9939655" cy="96393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47675">
              <a:lnSpc>
                <a:spcPct val="100000"/>
              </a:lnSpc>
            </a:pPr>
            <a:r>
              <a:rPr dirty="0" sz="2600" spc="-5" b="1">
                <a:latin typeface="Tahoma"/>
                <a:cs typeface="Tahoma"/>
              </a:rPr>
              <a:t>¿La</a:t>
            </a:r>
            <a:r>
              <a:rPr dirty="0" sz="2600" spc="-1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Guardia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Civil </a:t>
            </a:r>
            <a:r>
              <a:rPr dirty="0" sz="2600" b="1">
                <a:latin typeface="Tahoma"/>
                <a:cs typeface="Tahoma"/>
              </a:rPr>
              <a:t>y</a:t>
            </a:r>
            <a:r>
              <a:rPr dirty="0" sz="2600" spc="-5" b="1">
                <a:latin typeface="Tahoma"/>
                <a:cs typeface="Tahoma"/>
              </a:rPr>
              <a:t> Policía</a:t>
            </a:r>
            <a:r>
              <a:rPr dirty="0" sz="2600" spc="-20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Nacional</a:t>
            </a:r>
            <a:endParaRPr sz="2600">
              <a:latin typeface="Tahoma"/>
              <a:cs typeface="Tahoma"/>
            </a:endParaRPr>
          </a:p>
          <a:p>
            <a:pPr algn="ctr" marL="448945">
              <a:lnSpc>
                <a:spcPct val="100000"/>
              </a:lnSpc>
              <a:spcBef>
                <a:spcPts val="1070"/>
              </a:spcBef>
            </a:pPr>
            <a:r>
              <a:rPr dirty="0" sz="2600" b="1">
                <a:latin typeface="Tahoma"/>
                <a:cs typeface="Tahoma"/>
              </a:rPr>
              <a:t>son</a:t>
            </a:r>
            <a:r>
              <a:rPr dirty="0" sz="2600" spc="-20" b="1"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Tahoma"/>
                <a:cs typeface="Tahoma"/>
              </a:rPr>
              <a:t>PROFESIÓN</a:t>
            </a:r>
            <a:r>
              <a:rPr dirty="0" sz="2600" spc="-2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dirty="0" sz="2600" spc="-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Tahoma"/>
                <a:cs typeface="Tahoma"/>
              </a:rPr>
              <a:t>RIESGO</a:t>
            </a:r>
            <a:r>
              <a:rPr dirty="0" sz="2600" spc="-5" b="1">
                <a:latin typeface="Tahoma"/>
                <a:cs typeface="Tahoma"/>
              </a:rPr>
              <a:t>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0566" y="3246246"/>
            <a:ext cx="6576059" cy="13258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16510">
              <a:lnSpc>
                <a:spcPct val="108900"/>
              </a:lnSpc>
              <a:spcBef>
                <a:spcPts val="110"/>
              </a:spcBef>
            </a:pPr>
            <a:r>
              <a:rPr dirty="0" sz="1800" spc="-5">
                <a:latin typeface="Verdana"/>
                <a:cs typeface="Verdana"/>
              </a:rPr>
              <a:t>¿Pensáis </a:t>
            </a:r>
            <a:r>
              <a:rPr dirty="0" sz="1800">
                <a:latin typeface="Verdana"/>
                <a:cs typeface="Verdana"/>
              </a:rPr>
              <a:t>que </a:t>
            </a:r>
            <a:r>
              <a:rPr dirty="0" sz="1800" spc="-5">
                <a:latin typeface="Verdana"/>
                <a:cs typeface="Verdana"/>
              </a:rPr>
              <a:t>la </a:t>
            </a:r>
            <a:r>
              <a:rPr dirty="0" sz="1800" spc="-10">
                <a:latin typeface="Verdana"/>
                <a:cs typeface="Verdana"/>
              </a:rPr>
              <a:t>Guardia </a:t>
            </a:r>
            <a:r>
              <a:rPr dirty="0" sz="1800" spc="-5">
                <a:latin typeface="Verdana"/>
                <a:cs typeface="Verdana"/>
              </a:rPr>
              <a:t>Civil </a:t>
            </a:r>
            <a:r>
              <a:rPr dirty="0" sz="1800">
                <a:latin typeface="Verdana"/>
                <a:cs typeface="Verdana"/>
              </a:rPr>
              <a:t>y </a:t>
            </a:r>
            <a:r>
              <a:rPr dirty="0" sz="1800" spc="-5">
                <a:latin typeface="Verdana"/>
                <a:cs typeface="Verdana"/>
              </a:rPr>
              <a:t>la Policía </a:t>
            </a:r>
            <a:r>
              <a:rPr dirty="0" sz="1800" spc="-10">
                <a:latin typeface="Verdana"/>
                <a:cs typeface="Verdana"/>
              </a:rPr>
              <a:t>Nacional </a:t>
            </a:r>
            <a:r>
              <a:rPr dirty="0" sz="1800" spc="-5">
                <a:latin typeface="Verdana"/>
                <a:cs typeface="Verdana"/>
              </a:rPr>
              <a:t>están 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consideradas </a:t>
            </a:r>
            <a:r>
              <a:rPr dirty="0" sz="1800">
                <a:latin typeface="Verdana"/>
                <a:cs typeface="Verdana"/>
              </a:rPr>
              <a:t>como </a:t>
            </a:r>
            <a:r>
              <a:rPr dirty="0" sz="1800" b="1">
                <a:latin typeface="Verdana"/>
                <a:cs typeface="Verdana"/>
              </a:rPr>
              <a:t>Profesión </a:t>
            </a:r>
            <a:r>
              <a:rPr dirty="0" sz="1800" spc="-5" b="1">
                <a:latin typeface="Verdana"/>
                <a:cs typeface="Verdana"/>
              </a:rPr>
              <a:t>de Riesgo</a:t>
            </a:r>
            <a:r>
              <a:rPr dirty="0" sz="1800" spc="-5">
                <a:latin typeface="Verdana"/>
                <a:cs typeface="Verdana"/>
              </a:rPr>
              <a:t>? </a:t>
            </a:r>
            <a:r>
              <a:rPr dirty="0" sz="1800">
                <a:latin typeface="Verdana"/>
                <a:cs typeface="Verdana"/>
              </a:rPr>
              <a:t>– </a:t>
            </a:r>
            <a:r>
              <a:rPr dirty="0" sz="1800" spc="-5" i="1">
                <a:solidFill>
                  <a:srgbClr val="FF0000"/>
                </a:solidFill>
                <a:latin typeface="Verdana"/>
                <a:cs typeface="Verdana"/>
              </a:rPr>
              <a:t>Razonar la </a:t>
            </a:r>
            <a:r>
              <a:rPr dirty="0" sz="18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5" i="1">
                <a:solidFill>
                  <a:srgbClr val="FF0000"/>
                </a:solidFill>
                <a:latin typeface="Verdana"/>
                <a:cs typeface="Verdana"/>
              </a:rPr>
              <a:t>respuesta</a:t>
            </a:r>
            <a:r>
              <a:rPr dirty="0" sz="1800" spc="-5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algn="just" marL="29209">
              <a:lnSpc>
                <a:spcPct val="100000"/>
              </a:lnSpc>
              <a:spcBef>
                <a:spcPts val="1010"/>
              </a:spcBef>
            </a:pPr>
            <a:r>
              <a:rPr dirty="0" sz="1800" spc="-5" b="1">
                <a:latin typeface="Verdana"/>
                <a:cs typeface="Verdana"/>
              </a:rPr>
              <a:t>Pequeño</a:t>
            </a:r>
            <a:r>
              <a:rPr dirty="0" sz="1800" spc="-3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debate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855" y="2966085"/>
            <a:ext cx="2387599" cy="2387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019810"/>
            <a:ext cx="9939655" cy="431800"/>
          </a:xfrm>
          <a:prstGeom prst="rect"/>
          <a:solidFill>
            <a:srgbClr val="C45811"/>
          </a:solidFill>
        </p:spPr>
        <p:txBody>
          <a:bodyPr wrap="square" lIns="0" tIns="0" rIns="0" bIns="0" rtlCol="0" vert="horz">
            <a:spAutoFit/>
          </a:bodyPr>
          <a:lstStyle/>
          <a:p>
            <a:pPr marL="1016635">
              <a:lnSpc>
                <a:spcPct val="100000"/>
              </a:lnSpc>
              <a:tabLst>
                <a:tab pos="5407660" algn="l"/>
              </a:tabLst>
            </a:pPr>
            <a:r>
              <a:rPr dirty="0" sz="2600" spc="-5">
                <a:latin typeface="Tahoma"/>
                <a:cs typeface="Tahoma"/>
              </a:rPr>
              <a:t>Real</a:t>
            </a:r>
            <a:r>
              <a:rPr dirty="0" sz="2600" spc="10">
                <a:latin typeface="Tahoma"/>
                <a:cs typeface="Tahoma"/>
              </a:rPr>
              <a:t> </a:t>
            </a:r>
            <a:r>
              <a:rPr dirty="0" sz="2600">
                <a:latin typeface="Tahoma"/>
                <a:cs typeface="Tahoma"/>
              </a:rPr>
              <a:t>Decreto</a:t>
            </a:r>
            <a:r>
              <a:rPr dirty="0" sz="2600" spc="10">
                <a:latin typeface="Tahoma"/>
                <a:cs typeface="Tahoma"/>
              </a:rPr>
              <a:t> </a:t>
            </a:r>
            <a:r>
              <a:rPr dirty="0" sz="2600" spc="-5">
                <a:latin typeface="Tahoma"/>
                <a:cs typeface="Tahoma"/>
              </a:rPr>
              <a:t>1087/2015	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¿El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origen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conflicto?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5305" y="5915405"/>
            <a:ext cx="6009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https://www.boe.es/buscar/act.php?id=BOE-A-2015-13436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385" y="1559107"/>
            <a:ext cx="7637780" cy="424466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292" y="1931385"/>
            <a:ext cx="8334807" cy="13891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6170" y="3555034"/>
            <a:ext cx="3316985" cy="28403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544" y="1019810"/>
            <a:ext cx="9939655" cy="431800"/>
          </a:xfrm>
          <a:prstGeom prst="rect"/>
          <a:solidFill>
            <a:srgbClr val="C45811"/>
          </a:solidFill>
        </p:spPr>
        <p:txBody>
          <a:bodyPr wrap="square" lIns="0" tIns="0" rIns="0" bIns="0" rtlCol="0" vert="horz">
            <a:spAutoFit/>
          </a:bodyPr>
          <a:lstStyle/>
          <a:p>
            <a:pPr marL="1113790">
              <a:lnSpc>
                <a:spcPct val="100000"/>
              </a:lnSpc>
            </a:pPr>
            <a:r>
              <a:rPr dirty="0" sz="2600" spc="-5">
                <a:latin typeface="Tahoma"/>
                <a:cs typeface="Tahoma"/>
              </a:rPr>
              <a:t>Real </a:t>
            </a:r>
            <a:r>
              <a:rPr dirty="0" sz="2600">
                <a:latin typeface="Tahoma"/>
                <a:cs typeface="Tahoma"/>
              </a:rPr>
              <a:t>Decreto</a:t>
            </a:r>
            <a:r>
              <a:rPr dirty="0" sz="2600" spc="-5">
                <a:latin typeface="Tahoma"/>
                <a:cs typeface="Tahoma"/>
              </a:rPr>
              <a:t> 1087/2015</a:t>
            </a:r>
            <a:r>
              <a:rPr dirty="0" sz="2600" spc="-10"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¿El origen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dirty="0" sz="2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conflicto?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614" y="632079"/>
            <a:ext cx="8637905" cy="38582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15285" y="4576953"/>
            <a:ext cx="6458585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">
              <a:lnSpc>
                <a:spcPct val="1089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https://www.portalclasespasivas.gob.es/sitios/clasespasivas/es-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ES/Paginas/inicio.aspx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5221223"/>
            <a:ext cx="7582534" cy="920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6510">
              <a:lnSpc>
                <a:spcPct val="108700"/>
              </a:lnSpc>
              <a:spcBef>
                <a:spcPts val="10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https://www.seg-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social.es/wps/portal/wss/internet/Trabajadores/PrestacionesPensionesTrab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ajadores/10960/28750/28680/28700/28709/42804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385" y="620268"/>
            <a:ext cx="7607474" cy="4507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" y="1019810"/>
            <a:ext cx="9939655" cy="1290955"/>
          </a:xfrm>
          <a:prstGeom prst="rect">
            <a:avLst/>
          </a:prstGeom>
          <a:solidFill>
            <a:srgbClr val="C45811"/>
          </a:solidFill>
        </p:spPr>
        <p:txBody>
          <a:bodyPr wrap="square" lIns="0" tIns="0" rIns="0" bIns="0" rtlCol="0" vert="horz">
            <a:spAutoFit/>
          </a:bodyPr>
          <a:lstStyle/>
          <a:p>
            <a:pPr marL="778510">
              <a:lnSpc>
                <a:spcPct val="100000"/>
              </a:lnSpc>
            </a:pPr>
            <a:r>
              <a:rPr dirty="0" sz="2600" spc="-5" b="1">
                <a:latin typeface="Tahoma"/>
                <a:cs typeface="Tahoma"/>
              </a:rPr>
              <a:t>PNL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CONGRESO</a:t>
            </a:r>
            <a:r>
              <a:rPr dirty="0" sz="2600" spc="-2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INSTANDO </a:t>
            </a:r>
            <a:r>
              <a:rPr dirty="0" sz="2600" spc="5" b="1">
                <a:latin typeface="Tahoma"/>
                <a:cs typeface="Tahoma"/>
              </a:rPr>
              <a:t>AL</a:t>
            </a:r>
            <a:r>
              <a:rPr dirty="0" sz="2600" spc="-25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GOBIERNO</a:t>
            </a:r>
            <a:r>
              <a:rPr dirty="0" sz="2600" spc="-20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A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INICIAR</a:t>
            </a:r>
            <a:endParaRPr sz="2600">
              <a:latin typeface="Tahoma"/>
              <a:cs typeface="Tahoma"/>
            </a:endParaRPr>
          </a:p>
          <a:p>
            <a:pPr marL="777240" marR="398145" indent="-373380">
              <a:lnSpc>
                <a:spcPts val="3379"/>
              </a:lnSpc>
              <a:spcBef>
                <a:spcPts val="160"/>
              </a:spcBef>
            </a:pPr>
            <a:r>
              <a:rPr dirty="0" sz="2600" spc="-5" b="1">
                <a:latin typeface="Tahoma"/>
                <a:cs typeface="Tahoma"/>
              </a:rPr>
              <a:t>LOS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TRÁMITES</a:t>
            </a:r>
            <a:r>
              <a:rPr dirty="0" sz="2600" spc="-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PARA</a:t>
            </a:r>
            <a:r>
              <a:rPr dirty="0" sz="2600" b="1">
                <a:latin typeface="Tahoma"/>
                <a:cs typeface="Tahoma"/>
              </a:rPr>
              <a:t> LA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DECLARACIÓN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POLICÍA </a:t>
            </a:r>
            <a:r>
              <a:rPr dirty="0" sz="2600" spc="-7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PROFESIÓN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 RIESGO</a:t>
            </a:r>
            <a:r>
              <a:rPr dirty="0" sz="26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-</a:t>
            </a:r>
            <a:r>
              <a:rPr dirty="0" sz="2600" spc="10" b="1">
                <a:latin typeface="Tahoma"/>
                <a:cs typeface="Tahoma"/>
              </a:rPr>
              <a:t> </a:t>
            </a:r>
            <a:r>
              <a:rPr dirty="0" sz="2600" spc="-10" b="1">
                <a:latin typeface="Tahoma"/>
                <a:cs typeface="Tahoma"/>
              </a:rPr>
              <a:t>SEP</a:t>
            </a:r>
            <a:r>
              <a:rPr dirty="0" sz="2600" b="1">
                <a:latin typeface="Tahoma"/>
                <a:cs typeface="Tahoma"/>
              </a:rPr>
              <a:t> 2020</a:t>
            </a:r>
            <a:r>
              <a:rPr dirty="0" sz="2600" spc="-15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-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5705" y="4032884"/>
            <a:ext cx="8023859" cy="92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https://spl-clm.es/wp-content/uploads/2020/09/2020.09.23-Titulares-GPP-Ana-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Bel%C3%A9n-V%C3%A1zquez-PNL-polic%C3%ADa-local-como-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profesi%C3%B3n-de-riesgo.pdf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8656" y="2774061"/>
            <a:ext cx="7479833" cy="11334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055" y="1557782"/>
            <a:ext cx="9653270" cy="861694"/>
          </a:xfrm>
          <a:prstGeom prst="rect">
            <a:avLst/>
          </a:prstGeom>
          <a:solidFill>
            <a:srgbClr val="001F5F"/>
          </a:solidFill>
        </p:spPr>
        <p:txBody>
          <a:bodyPr wrap="square" lIns="0" tIns="63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Procesos,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actividades, operaciones,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equipos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2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endParaRPr sz="2600">
              <a:latin typeface="Tahoma"/>
              <a:cs typeface="Tahoma"/>
            </a:endParaRPr>
          </a:p>
          <a:p>
            <a:pPr marL="17780">
              <a:lnSpc>
                <a:spcPct val="100000"/>
              </a:lnSpc>
              <a:spcBef>
                <a:spcPts val="260"/>
              </a:spcBef>
            </a:pP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POTENCIALMENTE</a:t>
            </a:r>
            <a:r>
              <a:rPr dirty="0" sz="2600" spc="-2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PELIGROSOS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10538" y="4263517"/>
            <a:ext cx="9039860" cy="640080"/>
            <a:chOff x="1510538" y="4263517"/>
            <a:chExt cx="9039860" cy="640080"/>
          </a:xfrm>
        </p:grpSpPr>
        <p:sp>
          <p:nvSpPr>
            <p:cNvPr id="4" name="object 4"/>
            <p:cNvSpPr/>
            <p:nvPr/>
          </p:nvSpPr>
          <p:spPr>
            <a:xfrm>
              <a:off x="1510538" y="4263517"/>
              <a:ext cx="9039860" cy="631190"/>
            </a:xfrm>
            <a:custGeom>
              <a:avLst/>
              <a:gdLst/>
              <a:ahLst/>
              <a:cxnLst/>
              <a:rect l="l" t="t" r="r" b="b"/>
              <a:pathLst>
                <a:path w="9039860" h="631189">
                  <a:moveTo>
                    <a:pt x="9039733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0" y="630936"/>
                  </a:lnTo>
                  <a:lnTo>
                    <a:pt x="9039733" y="630936"/>
                  </a:lnTo>
                  <a:lnTo>
                    <a:pt x="9039733" y="239268"/>
                  </a:lnTo>
                  <a:lnTo>
                    <a:pt x="903973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10538" y="4894453"/>
              <a:ext cx="9039860" cy="9525"/>
            </a:xfrm>
            <a:custGeom>
              <a:avLst/>
              <a:gdLst/>
              <a:ahLst/>
              <a:cxnLst/>
              <a:rect l="l" t="t" r="r" b="b"/>
              <a:pathLst>
                <a:path w="9039860" h="9525">
                  <a:moveTo>
                    <a:pt x="903973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9039733" y="9143"/>
                  </a:lnTo>
                  <a:lnTo>
                    <a:pt x="903973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16125" y="2385002"/>
            <a:ext cx="9022080" cy="355663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algn="just" marL="462280">
              <a:lnSpc>
                <a:spcPct val="100000"/>
              </a:lnSpc>
              <a:spcBef>
                <a:spcPts val="1165"/>
              </a:spcBef>
            </a:pPr>
            <a:r>
              <a:rPr dirty="0" sz="1600" spc="-5">
                <a:latin typeface="Verdana"/>
                <a:cs typeface="Verdana"/>
              </a:rPr>
              <a:t>Ley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31/1995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Artículo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5">
                <a:latin typeface="Verdana"/>
                <a:cs typeface="Verdana"/>
              </a:rPr>
              <a:t>4.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Definiciones.</a:t>
            </a:r>
            <a:endParaRPr sz="1600">
              <a:latin typeface="Verdana"/>
              <a:cs typeface="Verdana"/>
            </a:endParaRPr>
          </a:p>
          <a:p>
            <a:pPr algn="just" marL="462280">
              <a:lnSpc>
                <a:spcPct val="100000"/>
              </a:lnSpc>
              <a:spcBef>
                <a:spcPts val="945"/>
              </a:spcBef>
            </a:pPr>
            <a:r>
              <a:rPr dirty="0" sz="1400" spc="-5">
                <a:latin typeface="Verdana"/>
                <a:cs typeface="Verdana"/>
              </a:rPr>
              <a:t>5.º</a:t>
            </a:r>
            <a:r>
              <a:rPr dirty="0" sz="1400" spc="2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2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entenderán</a:t>
            </a:r>
            <a:r>
              <a:rPr dirty="0" sz="1400" spc="1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como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procesos,</a:t>
            </a:r>
            <a:r>
              <a:rPr dirty="0" sz="1400" spc="19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actividades,</a:t>
            </a:r>
            <a:r>
              <a:rPr dirty="0" sz="1400" spc="19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operaciones,</a:t>
            </a:r>
            <a:r>
              <a:rPr dirty="0" sz="1400" spc="18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equipos</a:t>
            </a:r>
            <a:r>
              <a:rPr dirty="0" sz="1400" spc="19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o</a:t>
            </a:r>
            <a:r>
              <a:rPr dirty="0" sz="1400" spc="18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productos</a:t>
            </a:r>
            <a:endParaRPr sz="1400">
              <a:latin typeface="Verdana"/>
              <a:cs typeface="Verdana"/>
            </a:endParaRPr>
          </a:p>
          <a:p>
            <a:pPr algn="just" marL="462280" marR="445134">
              <a:lnSpc>
                <a:spcPct val="109300"/>
              </a:lnSpc>
            </a:pPr>
            <a:r>
              <a:rPr dirty="0" sz="1400" spc="-5" b="1">
                <a:latin typeface="Verdana"/>
                <a:cs typeface="Verdana"/>
              </a:rPr>
              <a:t>«potencialmente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peligrosos»</a:t>
            </a:r>
            <a:r>
              <a:rPr dirty="0" sz="1400" b="1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aquellos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que,</a:t>
            </a:r>
            <a:r>
              <a:rPr dirty="0" sz="1400">
                <a:latin typeface="Verdana"/>
                <a:cs typeface="Verdana"/>
              </a:rPr>
              <a:t> en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ausencia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medidas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preventivas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específicas, </a:t>
            </a:r>
            <a:r>
              <a:rPr dirty="0" sz="1400">
                <a:latin typeface="Verdana"/>
                <a:cs typeface="Verdana"/>
              </a:rPr>
              <a:t>originen </a:t>
            </a:r>
            <a:r>
              <a:rPr dirty="0" sz="1400" spc="-5">
                <a:latin typeface="Verdana"/>
                <a:cs typeface="Verdana"/>
              </a:rPr>
              <a:t>riesgos para la </a:t>
            </a:r>
            <a:r>
              <a:rPr dirty="0" sz="1400">
                <a:latin typeface="Verdana"/>
                <a:cs typeface="Verdana"/>
              </a:rPr>
              <a:t>seguridad y </a:t>
            </a:r>
            <a:r>
              <a:rPr dirty="0" sz="1400" spc="-5">
                <a:latin typeface="Verdana"/>
                <a:cs typeface="Verdana"/>
              </a:rPr>
              <a:t>la </a:t>
            </a:r>
            <a:r>
              <a:rPr dirty="0" sz="1400">
                <a:latin typeface="Verdana"/>
                <a:cs typeface="Verdana"/>
              </a:rPr>
              <a:t>salud </a:t>
            </a:r>
            <a:r>
              <a:rPr dirty="0" sz="1400" spc="-10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los trabajadores que </a:t>
            </a:r>
            <a:r>
              <a:rPr dirty="0" sz="1400" spc="-10">
                <a:latin typeface="Verdana"/>
                <a:cs typeface="Verdana"/>
              </a:rPr>
              <a:t>los 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desarrollan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 utilizan.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01299"/>
              </a:lnSpc>
              <a:spcBef>
                <a:spcPts val="1490"/>
              </a:spcBef>
            </a:pP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Real</a:t>
            </a:r>
            <a:r>
              <a:rPr dirty="0" sz="1550" spc="114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Decreto</a:t>
            </a:r>
            <a:r>
              <a:rPr dirty="0" sz="1550" spc="13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39/1997,</a:t>
            </a:r>
            <a:r>
              <a:rPr dirty="0" sz="1550" spc="12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de</a:t>
            </a:r>
            <a:r>
              <a:rPr dirty="0" sz="1550" spc="114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17</a:t>
            </a:r>
            <a:r>
              <a:rPr dirty="0" sz="1550" spc="12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de</a:t>
            </a:r>
            <a:r>
              <a:rPr dirty="0" sz="1550" spc="114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enero,</a:t>
            </a:r>
            <a:r>
              <a:rPr dirty="0" sz="1550" spc="13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por</a:t>
            </a:r>
            <a:r>
              <a:rPr dirty="0" sz="1550" spc="114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el</a:t>
            </a:r>
            <a:r>
              <a:rPr dirty="0" sz="1550" spc="13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que</a:t>
            </a:r>
            <a:r>
              <a:rPr dirty="0" sz="1550" spc="12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se</a:t>
            </a:r>
            <a:r>
              <a:rPr dirty="0" sz="1550" spc="13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aprueba</a:t>
            </a:r>
            <a:r>
              <a:rPr dirty="0" sz="1550" spc="12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el</a:t>
            </a:r>
            <a:r>
              <a:rPr dirty="0" sz="1550" spc="114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Reglamento</a:t>
            </a:r>
            <a:r>
              <a:rPr dirty="0" sz="1550" spc="12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10" b="1">
                <a:solidFill>
                  <a:srgbClr val="00AFEF"/>
                </a:solidFill>
                <a:latin typeface="Verdana"/>
                <a:cs typeface="Verdana"/>
              </a:rPr>
              <a:t>de </a:t>
            </a:r>
            <a:r>
              <a:rPr dirty="0" sz="1550" spc="-51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los</a:t>
            </a:r>
            <a:r>
              <a:rPr dirty="0" sz="155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Servicios</a:t>
            </a:r>
            <a:r>
              <a:rPr dirty="0" sz="1550" spc="-1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1550" spc="-5" b="1">
                <a:solidFill>
                  <a:srgbClr val="00AFEF"/>
                </a:solidFill>
                <a:latin typeface="Verdana"/>
                <a:cs typeface="Verdana"/>
              </a:rPr>
              <a:t>de Prevención</a:t>
            </a:r>
            <a:endParaRPr sz="1550">
              <a:latin typeface="Verdana"/>
              <a:cs typeface="Verdana"/>
            </a:endParaRPr>
          </a:p>
          <a:p>
            <a:pPr marL="462280">
              <a:lnSpc>
                <a:spcPct val="100000"/>
              </a:lnSpc>
              <a:spcBef>
                <a:spcPts val="1305"/>
              </a:spcBef>
            </a:pPr>
            <a:r>
              <a:rPr dirty="0" u="sng" sz="1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https://www.boe.es/buscar/act.php?id=BOE-A-1997-1853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Verdana"/>
              <a:cs typeface="Verdana"/>
            </a:endParaRPr>
          </a:p>
          <a:p>
            <a:pPr marL="462280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Undécima.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Actividades</a:t>
            </a:r>
            <a:r>
              <a:rPr dirty="0" sz="1400" spc="1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peligrosas</a:t>
            </a:r>
            <a:r>
              <a:rPr dirty="0" sz="1400" spc="15" b="1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efectos</a:t>
            </a:r>
            <a:r>
              <a:rPr dirty="0" sz="1400" spc="-5">
                <a:latin typeface="Verdana"/>
                <a:cs typeface="Verdana"/>
              </a:rPr>
              <a:t> de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coordinación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actividades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empresariales.</a:t>
            </a:r>
            <a:endParaRPr sz="1400">
              <a:latin typeface="Verdana"/>
              <a:cs typeface="Verdana"/>
            </a:endParaRPr>
          </a:p>
          <a:p>
            <a:pPr marL="462280">
              <a:lnSpc>
                <a:spcPct val="100000"/>
              </a:lnSpc>
              <a:spcBef>
                <a:spcPts val="1060"/>
              </a:spcBef>
            </a:pPr>
            <a:r>
              <a:rPr dirty="0" sz="1400" spc="-5" b="1">
                <a:latin typeface="Verdana"/>
                <a:cs typeface="Verdana"/>
              </a:rPr>
              <a:t>ANEXO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2493857"/>
            <a:ext cx="126364" cy="1185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4305" y="2430907"/>
            <a:ext cx="7871459" cy="3424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01040">
              <a:lnSpc>
                <a:spcPct val="109200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SEVILLA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https://www.20minutos.es/noticia/3762844/0/pp-llevara-mociones-ayuntamientos- </a:t>
            </a:r>
            <a:r>
              <a:rPr dirty="0" sz="1200" spc="-409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diputacion-para-declarar-policia-local-como-profesion-riesgo/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5">
                <a:latin typeface="Verdana"/>
                <a:cs typeface="Verdana"/>
              </a:rPr>
              <a:t>CARTAGENA</a:t>
            </a:r>
            <a:r>
              <a:rPr dirty="0" sz="1200" spc="60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https://www.laverdad.es/murcia/ciudadanos-reclama-20191025203351-nt.html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9200"/>
              </a:lnSpc>
              <a:spcBef>
                <a:spcPts val="10"/>
              </a:spcBef>
            </a:pPr>
            <a:r>
              <a:rPr dirty="0" sz="1200" spc="-5">
                <a:latin typeface="Verdana"/>
                <a:cs typeface="Verdana"/>
              </a:rPr>
              <a:t>COMUNIDAD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VALENCIANA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https://www.larazon.es/local/comunidad-valenciana/ciudadanos-pide-que- </a:t>
            </a:r>
            <a:r>
              <a:rPr dirty="0" sz="1200" spc="-405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la-profesion-de-policia-local-sea-catalogada-como-de-riesgo-FG25108863/</a:t>
            </a:r>
            <a:endParaRPr sz="1200">
              <a:latin typeface="Verdana"/>
              <a:cs typeface="Verdana"/>
            </a:endParaRPr>
          </a:p>
          <a:p>
            <a:pPr marL="12700" marR="306705">
              <a:lnSpc>
                <a:spcPct val="109200"/>
              </a:lnSpc>
            </a:pPr>
            <a:r>
              <a:rPr dirty="0" sz="1200" spc="-5">
                <a:latin typeface="Verdana"/>
                <a:cs typeface="Verdana"/>
              </a:rPr>
              <a:t>VALENCIA</a:t>
            </a:r>
            <a:r>
              <a:rPr dirty="0" sz="1200" spc="150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https://valenciaplaza.com/ciudadanos-propone-que-la-policia-local-sea-declarada-una- </a:t>
            </a:r>
            <a:r>
              <a:rPr dirty="0" sz="1200" spc="-405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profesion-de-riesgo</a:t>
            </a:r>
            <a:endParaRPr sz="1200">
              <a:latin typeface="Verdana"/>
              <a:cs typeface="Verdana"/>
            </a:endParaRPr>
          </a:p>
          <a:p>
            <a:pPr marL="12700" marR="150495">
              <a:lnSpc>
                <a:spcPct val="109200"/>
              </a:lnSpc>
              <a:spcBef>
                <a:spcPts val="5"/>
              </a:spcBef>
            </a:pPr>
            <a:r>
              <a:rPr dirty="0" sz="1200" spc="-5">
                <a:latin typeface="Verdana"/>
                <a:cs typeface="Verdana"/>
              </a:rPr>
              <a:t>GRANDADA</a:t>
            </a:r>
            <a:r>
              <a:rPr dirty="0" sz="1200" spc="105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https://www.lavanguardia.com/politica/20191019/471066726491/vox-reclama-que-se- </a:t>
            </a:r>
            <a:r>
              <a:rPr dirty="0" sz="1200" spc="-405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reconozca-como-profesion-de-riesgo-a-los-policias-locales.html</a:t>
            </a:r>
            <a:endParaRPr sz="1200">
              <a:latin typeface="Verdana"/>
              <a:cs typeface="Verdana"/>
            </a:endParaRPr>
          </a:p>
          <a:p>
            <a:pPr marL="12700" marR="257810">
              <a:lnSpc>
                <a:spcPct val="109200"/>
              </a:lnSpc>
              <a:spcBef>
                <a:spcPts val="10"/>
              </a:spcBef>
            </a:pPr>
            <a:r>
              <a:rPr dirty="0" sz="1200" spc="-5">
                <a:latin typeface="Verdana"/>
                <a:cs typeface="Verdana"/>
              </a:rPr>
              <a:t>ANDALUCIA</a:t>
            </a:r>
            <a:r>
              <a:rPr dirty="0" sz="1200" spc="155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8"/>
              </a:rPr>
              <a:t>https://www.europapress.es/andalucia/noticia-parlamento-apoya-unanimidad-pnl-pp- </a:t>
            </a:r>
            <a:r>
              <a:rPr dirty="0" sz="1200" spc="-409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8"/>
              </a:rPr>
              <a:t>reconocer-profesion-riesgo-policias-locales-20190523142015.html </a:t>
            </a:r>
            <a:r>
              <a:rPr dirty="0" sz="120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https://twitter.com/vox_congreso/status/1156584862616358912</a:t>
            </a:r>
            <a:endParaRPr sz="1200">
              <a:latin typeface="Verdana"/>
              <a:cs typeface="Verdana"/>
            </a:endParaRPr>
          </a:p>
          <a:p>
            <a:pPr marL="12700" marR="189230">
              <a:lnSpc>
                <a:spcPct val="109200"/>
              </a:lnSpc>
            </a:pP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0"/>
              </a:rPr>
              <a:t>https://ignacioblanco.es/vox-exige-el-reconocimiento-de-la-policia-local-como-profesion-de-riesgo/ </a:t>
            </a:r>
            <a:r>
              <a:rPr dirty="0" sz="1200" spc="-409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1"/>
              </a:rPr>
              <a:t>https://www.20minutos.es/noticia/3598858/0/podemos-pedira-parlamento-que-se-considere- </a:t>
            </a:r>
            <a:r>
              <a:rPr dirty="0" sz="120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1"/>
              </a:rPr>
              <a:t>policias-locales-profesion-riesgo/</a:t>
            </a:r>
            <a:endParaRPr sz="1200">
              <a:latin typeface="Verdana"/>
              <a:cs typeface="Verdana"/>
            </a:endParaRPr>
          </a:p>
          <a:p>
            <a:pPr marL="12700" marR="631190">
              <a:lnSpc>
                <a:spcPts val="1580"/>
              </a:lnSpc>
              <a:spcBef>
                <a:spcPts val="70"/>
              </a:spcBef>
            </a:pP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2"/>
              </a:rPr>
              <a:t>https://www.parlamento-larioja.org/conoce-el-parlamento/legislaturas-anteriores/legislatura- </a:t>
            </a:r>
            <a:r>
              <a:rPr dirty="0" sz="1200" spc="-409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2"/>
              </a:rPr>
              <a:t>9/iniciativas/pnlp/9l-pnlp-0430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2893229"/>
            <a:ext cx="126364" cy="1179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3094524"/>
            <a:ext cx="126364" cy="1179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3493939"/>
            <a:ext cx="126364" cy="1179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3893355"/>
            <a:ext cx="126364" cy="1179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4294039"/>
            <a:ext cx="126364" cy="1179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4693455"/>
            <a:ext cx="126364" cy="1179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4892844"/>
            <a:ext cx="126364" cy="1179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5092276"/>
            <a:ext cx="126364" cy="11853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5491650"/>
            <a:ext cx="126364" cy="1179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28800" y="839216"/>
            <a:ext cx="7623175" cy="161607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656124"/>
            <a:ext cx="126364" cy="117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4305" y="609345"/>
            <a:ext cx="6887209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PNL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CONGRESO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PP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https://spl-clm.es/wp-content/uploads/2023/03/PNL-PP-CONGRESO-SEP-CADUCADA.pdf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942" y="1297037"/>
            <a:ext cx="6142632" cy="43036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025" y="1055539"/>
            <a:ext cx="126364" cy="117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4305" y="1008634"/>
            <a:ext cx="728472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PNL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CONGRESO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VOX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https://spl-clm.es/wp-content/uploads/2023/03/PNL-PP-VOX-CONGRESO-SEP-CADUCADA.pdf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8172" y="1721864"/>
            <a:ext cx="5828586" cy="46538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4627245"/>
            <a:ext cx="7582534" cy="92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6510">
              <a:lnSpc>
                <a:spcPct val="108600"/>
              </a:lnSpc>
              <a:spcBef>
                <a:spcPts val="10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https://spl-clm.es/wp- </a:t>
            </a:r>
            <a:r>
              <a:rPr dirty="0" sz="18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content/uploads/2023/03/1020656_IniciativaGobiernoe8e49601b00e48379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263089aacb45ed0.pdf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3720" y="1557304"/>
            <a:ext cx="7150194" cy="26326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" y="1419098"/>
            <a:ext cx="9939655" cy="861060"/>
          </a:xfrm>
          <a:prstGeom prst="rect">
            <a:avLst/>
          </a:prstGeom>
          <a:solidFill>
            <a:srgbClr val="C45811"/>
          </a:solidFill>
        </p:spPr>
        <p:txBody>
          <a:bodyPr wrap="square" lIns="0" tIns="0" rIns="0" bIns="0" rtlCol="0" vert="horz">
            <a:spAutoFit/>
          </a:bodyPr>
          <a:lstStyle/>
          <a:p>
            <a:pPr marL="878840">
              <a:lnSpc>
                <a:spcPct val="100000"/>
              </a:lnSpc>
            </a:pP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Aplicación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práctica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 los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distintos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regímenes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 los</a:t>
            </a:r>
            <a:endParaRPr sz="2600">
              <a:latin typeface="Tahoma"/>
              <a:cs typeface="Tahoma"/>
            </a:endParaRPr>
          </a:p>
          <a:p>
            <a:pPr marL="1077595">
              <a:lnSpc>
                <a:spcPct val="100000"/>
              </a:lnSpc>
              <a:spcBef>
                <a:spcPts val="26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Cuerpos Policiales</a:t>
            </a:r>
            <a:r>
              <a:rPr dirty="0" sz="260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en</a:t>
            </a:r>
            <a:r>
              <a:rPr dirty="0" sz="2600" spc="-5" b="1">
                <a:latin typeface="Tahoma"/>
                <a:cs typeface="Tahoma"/>
              </a:rPr>
              <a:t> intervenciones</a:t>
            </a:r>
            <a:r>
              <a:rPr dirty="0" sz="2600" spc="10" b="1">
                <a:latin typeface="Tahoma"/>
                <a:cs typeface="Tahoma"/>
              </a:rPr>
              <a:t> </a:t>
            </a:r>
            <a:r>
              <a:rPr dirty="0" sz="2600" spc="-5" b="1">
                <a:latin typeface="Tahoma"/>
                <a:cs typeface="Tahoma"/>
              </a:rPr>
              <a:t>conjuntas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5285" y="5202935"/>
            <a:ext cx="7034530" cy="623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">
              <a:lnSpc>
                <a:spcPct val="109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https://www.rtve.es/noticias/20221026/tiroteo-hombre-atrincherado- </a:t>
            </a:r>
            <a:r>
              <a:rPr dirty="0" sz="1800" spc="-55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policia-villamayor-argamasilla-ciudad-real/2407062.shtml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135" y="2958598"/>
            <a:ext cx="8423489" cy="22227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1406398"/>
            <a:ext cx="7680959" cy="4686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53820">
              <a:lnSpc>
                <a:spcPct val="100000"/>
              </a:lnSpc>
              <a:spcBef>
                <a:spcPts val="95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https://youtu.be/EGvYnadYe_s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337310" marR="6350" indent="488950">
              <a:lnSpc>
                <a:spcPct val="108300"/>
              </a:lnSpc>
              <a:spcBef>
                <a:spcPts val="1400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https://www.publico.es/videos/1029354/la-policia-local-acude-al- </a:t>
            </a:r>
            <a:r>
              <a:rPr dirty="0" sz="1600" spc="-484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funeral-del-agente-fallecido-en-el-tiroteo-de-argamasilla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algn="r" marL="1529080" marR="5080" indent="167640">
              <a:lnSpc>
                <a:spcPct val="108400"/>
              </a:lnSpc>
              <a:spcBef>
                <a:spcPts val="1395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4"/>
              </a:rPr>
              <a:t>https://spl-clm.es/el-companero-javier-delgado-de-argamasilla-de- </a:t>
            </a:r>
            <a:r>
              <a:rPr dirty="0" sz="1600" spc="-484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4"/>
              </a:rPr>
              <a:t>calatrava-cr-herido-en-la-intervencion-de-ayer-donde-fallecio-el- </a:t>
            </a:r>
            <a:r>
              <a:rPr dirty="0" sz="16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4"/>
              </a:rPr>
              <a:t>companero-alejandro-congosto-ha-intervenido-por-videollamada-en-</a:t>
            </a:r>
            <a:endParaRPr sz="1600">
              <a:latin typeface="Tahoma"/>
              <a:cs typeface="Tahoma"/>
            </a:endParaRPr>
          </a:p>
          <a:p>
            <a:pPr marL="1337310">
              <a:lnSpc>
                <a:spcPct val="100000"/>
              </a:lnSpc>
              <a:spcBef>
                <a:spcPts val="170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4"/>
              </a:rPr>
              <a:t>la-asamblea-regional-d/</a:t>
            </a:r>
            <a:endParaRPr sz="1600">
              <a:latin typeface="Tahoma"/>
              <a:cs typeface="Tahoma"/>
            </a:endParaRPr>
          </a:p>
          <a:p>
            <a:pPr algn="just" marL="12700" marR="409575" indent="16510">
              <a:lnSpc>
                <a:spcPct val="108800"/>
              </a:lnSpc>
              <a:spcBef>
                <a:spcPts val="790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https://spl-clm.es/consternacion-y-dolor-en-los-componentes-de-los-cuerpos-de- </a:t>
            </a:r>
            <a:r>
              <a:rPr dirty="0" sz="1600" spc="-49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policia-local-de-castilla-la-mancha-por-el-fallecimiento-del-companero-alejandro- </a:t>
            </a:r>
            <a:r>
              <a:rPr dirty="0" sz="160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congosto-de-argamasilla-de-calatrava-cr-al-recibir-un-disp/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2700" marR="9525" indent="16510">
              <a:lnSpc>
                <a:spcPct val="108800"/>
              </a:lnSpc>
              <a:spcBef>
                <a:spcPts val="1385"/>
              </a:spcBef>
            </a:pP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6"/>
              </a:rPr>
              <a:t>https://www.miciudadreal.es/2023/02/16/javier-delgado-el-policia-local-herido-en-el- </a:t>
            </a:r>
            <a:r>
              <a:rPr dirty="0" sz="1600" spc="-484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6"/>
              </a:rPr>
              <a:t>tiroteo-de-argamasilla-de-calatrava-vuelve-al-quirofano/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7653" y="1487170"/>
            <a:ext cx="2222690" cy="26961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019810"/>
            <a:ext cx="9939655" cy="431800"/>
          </a:xfrm>
          <a:prstGeom prst="rect"/>
          <a:solidFill>
            <a:srgbClr val="C45811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49580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CONCLUSIONES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0270" y="1942846"/>
            <a:ext cx="6663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741170" algn="l"/>
                <a:tab pos="2281555" algn="l"/>
                <a:tab pos="2670175" algn="l"/>
                <a:tab pos="3790950" algn="l"/>
                <a:tab pos="4496435" algn="l"/>
                <a:tab pos="5455285" algn="l"/>
                <a:tab pos="6047740" algn="l"/>
              </a:tabLst>
            </a:pPr>
            <a:r>
              <a:rPr dirty="0" sz="1800" spc="-5">
                <a:latin typeface="Verdana"/>
                <a:cs typeface="Verdana"/>
              </a:rPr>
              <a:t>¿</a:t>
            </a:r>
            <a:r>
              <a:rPr dirty="0" sz="1800">
                <a:latin typeface="Verdana"/>
                <a:cs typeface="Verdana"/>
              </a:rPr>
              <a:t>Cuál	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>
                <a:latin typeface="Verdana"/>
                <a:cs typeface="Verdana"/>
              </a:rPr>
              <a:t>ría	s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	</a:t>
            </a:r>
            <a:r>
              <a:rPr dirty="0" sz="1800" spc="-1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a	so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ución	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ara	ac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>
                <a:latin typeface="Verdana"/>
                <a:cs typeface="Verdana"/>
              </a:rPr>
              <a:t>ar	con	e</a:t>
            </a:r>
            <a:r>
              <a:rPr dirty="0" sz="1800" spc="-10">
                <a:latin typeface="Verdana"/>
                <a:cs typeface="Verdana"/>
              </a:rPr>
              <a:t>s</a:t>
            </a:r>
            <a:r>
              <a:rPr dirty="0" sz="1800" spc="-5">
                <a:latin typeface="Verdana"/>
                <a:cs typeface="Verdana"/>
              </a:rPr>
              <a:t>tos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505" y="2243454"/>
            <a:ext cx="2967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640" algn="l"/>
              </a:tabLst>
            </a:pPr>
            <a:r>
              <a:rPr dirty="0" sz="1800" spc="-5">
                <a:latin typeface="Verdana"/>
                <a:cs typeface="Verdana"/>
              </a:rPr>
              <a:t>regímenes	diferenciados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7356" y="2243454"/>
            <a:ext cx="35007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25" algn="l"/>
                <a:tab pos="2424430" algn="l"/>
                <a:tab pos="3169920" algn="l"/>
              </a:tabLst>
            </a:pPr>
            <a:r>
              <a:rPr dirty="0" sz="1800">
                <a:latin typeface="Verdana"/>
                <a:cs typeface="Verdana"/>
              </a:rPr>
              <a:t>y	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-5">
                <a:latin typeface="Verdana"/>
                <a:cs typeface="Verdana"/>
              </a:rPr>
              <a:t>iscrim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natorios	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ara	</a:t>
            </a:r>
            <a:r>
              <a:rPr dirty="0" sz="1800" spc="-5">
                <a:latin typeface="Verdana"/>
                <a:cs typeface="Verdana"/>
              </a:rPr>
              <a:t>las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3505" y="2415667"/>
            <a:ext cx="3872229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800" spc="-5">
                <a:latin typeface="Verdana"/>
                <a:cs typeface="Verdana"/>
              </a:rPr>
              <a:t>Fuerzas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 </a:t>
            </a:r>
            <a:r>
              <a:rPr dirty="0" sz="1800" spc="-5">
                <a:latin typeface="Verdana"/>
                <a:cs typeface="Verdana"/>
              </a:rPr>
              <a:t>Cuerpos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-5">
                <a:latin typeface="Verdana"/>
                <a:cs typeface="Verdana"/>
              </a:rPr>
              <a:t> Seguridad?</a:t>
            </a:r>
            <a:endParaRPr sz="1800">
              <a:latin typeface="Verdana"/>
              <a:cs typeface="Verdana"/>
            </a:endParaRPr>
          </a:p>
          <a:p>
            <a:pPr marL="29209">
              <a:lnSpc>
                <a:spcPct val="100000"/>
              </a:lnSpc>
              <a:spcBef>
                <a:spcPts val="994"/>
              </a:spcBef>
            </a:pPr>
            <a:r>
              <a:rPr dirty="0" sz="1800" spc="-5" b="1">
                <a:latin typeface="Verdana"/>
                <a:cs typeface="Verdana"/>
              </a:rPr>
              <a:t>Pequeño</a:t>
            </a:r>
            <a:r>
              <a:rPr dirty="0" sz="1800" spc="-3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debate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0703" y="4554601"/>
            <a:ext cx="9040495" cy="1786889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177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Aprovechar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este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foro,</a:t>
            </a:r>
            <a:r>
              <a:rPr dirty="0" sz="1800" spc="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forma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conjunta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instar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Gobierno</a:t>
            </a:r>
            <a:r>
              <a:rPr dirty="0" sz="1800" spc="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Nación</a:t>
            </a:r>
            <a:r>
              <a:rPr dirty="0" sz="18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regular</a:t>
            </a:r>
            <a:endParaRPr sz="1800">
              <a:latin typeface="Tahoma"/>
              <a:cs typeface="Tahoma"/>
            </a:endParaRPr>
          </a:p>
          <a:p>
            <a:pPr algn="just" marL="17780" marR="10795">
              <a:lnSpc>
                <a:spcPct val="108300"/>
              </a:lnSpc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unos derechos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homogéneos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Cuerpos de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Seguridad,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independientemente de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su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dependencia  </a:t>
            </a:r>
            <a:r>
              <a:rPr dirty="0" sz="1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administrativa.  </a:t>
            </a:r>
            <a:r>
              <a:rPr dirty="0" sz="18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Tahoma"/>
                <a:cs typeface="Tahoma"/>
              </a:rPr>
              <a:t>ES</a:t>
            </a:r>
            <a:r>
              <a:rPr dirty="0" sz="1800" spc="1135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Tahoma"/>
                <a:cs typeface="Tahoma"/>
              </a:rPr>
              <a:t>DE</a:t>
            </a:r>
            <a:r>
              <a:rPr dirty="0" sz="1800" spc="1135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Tahoma"/>
                <a:cs typeface="Tahoma"/>
              </a:rPr>
              <a:t>JUSTICIA</a:t>
            </a:r>
            <a:r>
              <a:rPr dirty="0" sz="1800" spc="120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para  </a:t>
            </a:r>
            <a:r>
              <a:rPr dirty="0" sz="18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aquellos</a:t>
            </a:r>
            <a:r>
              <a:rPr dirty="0" sz="1800" spc="1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Policías</a:t>
            </a:r>
            <a:r>
              <a:rPr dirty="0" sz="1800" spc="1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Locales,</a:t>
            </a:r>
            <a:endParaRPr sz="1800">
              <a:latin typeface="Tahoma"/>
              <a:cs typeface="Tahoma"/>
            </a:endParaRPr>
          </a:p>
          <a:p>
            <a:pPr algn="just" marL="17780" marR="13335">
              <a:lnSpc>
                <a:spcPct val="108600"/>
              </a:lnSpc>
              <a:spcBef>
                <a:spcPts val="10"/>
              </a:spcBef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Autonómicos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Nacionales,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así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como Guardias Civiles,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cada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día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salen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 las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calles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garantizar 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seguridad ciudadana, jugándose su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integridad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física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lamentablemente,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incluso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vida.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5" y="1772158"/>
            <a:ext cx="2387600" cy="23876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285" y="4381881"/>
            <a:ext cx="3208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https://youtu.be/T2QApwtE8zQ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385" y="1418844"/>
            <a:ext cx="5170805" cy="294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87" y="720816"/>
            <a:ext cx="3773170" cy="5359400"/>
            <a:chOff x="1324387" y="720816"/>
            <a:chExt cx="3773170" cy="535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387" y="720816"/>
              <a:ext cx="3773166" cy="5358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9" y="4337685"/>
              <a:ext cx="2852038" cy="12966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32050" y="6200343"/>
            <a:ext cx="7519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4"/>
              </a:rPr>
              <a:t>https://www.isfes.es/jornadas-profesionales-prevencion-riesgos-laborales/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1215" y="1009396"/>
            <a:ext cx="3401694" cy="46558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019810"/>
            <a:ext cx="9939655" cy="794385"/>
          </a:xfrm>
          <a:prstGeom prst="rect"/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57200">
              <a:lnSpc>
                <a:spcPct val="100000"/>
              </a:lnSpc>
            </a:pPr>
            <a:r>
              <a:rPr dirty="0" sz="4800">
                <a:solidFill>
                  <a:srgbClr val="FFFFFF"/>
                </a:solidFill>
                <a:latin typeface="Tahoma"/>
                <a:cs typeface="Tahoma"/>
              </a:rPr>
              <a:t>AGRADECIMIENTOS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6125" y="2280031"/>
            <a:ext cx="5644515" cy="290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8500"/>
              </a:lnSpc>
              <a:spcBef>
                <a:spcPts val="95"/>
              </a:spcBef>
            </a:pPr>
            <a:r>
              <a:rPr dirty="0" sz="1800" spc="-5">
                <a:latin typeface="Tahoma"/>
                <a:cs typeface="Tahoma"/>
              </a:rPr>
              <a:t>Ha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sido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un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placer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compartir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con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Vds.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estas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ponencias,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y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quisiera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agradecer</a:t>
            </a:r>
            <a:r>
              <a:rPr dirty="0" sz="1800">
                <a:latin typeface="Tahoma"/>
                <a:cs typeface="Tahoma"/>
              </a:rPr>
              <a:t> personalmente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tanto</a:t>
            </a:r>
            <a:r>
              <a:rPr dirty="0" sz="1800">
                <a:latin typeface="Tahoma"/>
                <a:cs typeface="Tahoma"/>
              </a:rPr>
              <a:t> a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Sergio 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Martín</a:t>
            </a:r>
            <a:r>
              <a:rPr dirty="0" sz="1800" spc="-5">
                <a:latin typeface="Tahoma"/>
                <a:cs typeface="Tahoma"/>
              </a:rPr>
              <a:t>, </a:t>
            </a:r>
            <a:r>
              <a:rPr dirty="0" sz="1800">
                <a:latin typeface="Tahoma"/>
                <a:cs typeface="Tahoma"/>
              </a:rPr>
              <a:t>como a </a:t>
            </a:r>
            <a:r>
              <a:rPr dirty="0" sz="1800" spc="-5" b="1">
                <a:latin typeface="Tahoma"/>
                <a:cs typeface="Tahoma"/>
              </a:rPr>
              <a:t>Juan Luis Mendoza </a:t>
            </a:r>
            <a:r>
              <a:rPr dirty="0" sz="1800" spc="-5">
                <a:latin typeface="Tahoma"/>
                <a:cs typeface="Tahoma"/>
              </a:rPr>
              <a:t>su invitación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estas jornadas </a:t>
            </a:r>
            <a:r>
              <a:rPr dirty="0" sz="1800">
                <a:latin typeface="Tahoma"/>
                <a:cs typeface="Tahoma"/>
              </a:rPr>
              <a:t>y </a:t>
            </a:r>
            <a:r>
              <a:rPr dirty="0" sz="1800" spc="-10">
                <a:latin typeface="Tahoma"/>
                <a:cs typeface="Tahoma"/>
              </a:rPr>
              <a:t>en </a:t>
            </a:r>
            <a:r>
              <a:rPr dirty="0" sz="1800" spc="-5">
                <a:latin typeface="Tahoma"/>
                <a:cs typeface="Tahoma"/>
              </a:rPr>
              <a:t>general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-5">
                <a:latin typeface="Tahoma"/>
                <a:cs typeface="Tahoma"/>
              </a:rPr>
              <a:t>todas </a:t>
            </a:r>
            <a:r>
              <a:rPr dirty="0" sz="1800">
                <a:latin typeface="Tahoma"/>
                <a:cs typeface="Tahoma"/>
              </a:rPr>
              <a:t>las </a:t>
            </a:r>
            <a:r>
              <a:rPr dirty="0" sz="1800" spc="-5">
                <a:latin typeface="Tahoma"/>
                <a:cs typeface="Tahoma"/>
              </a:rPr>
              <a:t>personas que </a:t>
            </a:r>
            <a:r>
              <a:rPr dirty="0" sz="1800">
                <a:latin typeface="Tahoma"/>
                <a:cs typeface="Tahoma"/>
              </a:rPr>
              <a:t> han</a:t>
            </a:r>
            <a:r>
              <a:rPr dirty="0" sz="1800" spc="-5">
                <a:latin typeface="Tahoma"/>
                <a:cs typeface="Tahoma"/>
              </a:rPr>
              <a:t> participado en </a:t>
            </a:r>
            <a:r>
              <a:rPr dirty="0" sz="1800">
                <a:latin typeface="Tahoma"/>
                <a:cs typeface="Tahoma"/>
              </a:rPr>
              <a:t>la </a:t>
            </a:r>
            <a:r>
              <a:rPr dirty="0" sz="1800" spc="-5">
                <a:latin typeface="Tahoma"/>
                <a:cs typeface="Tahoma"/>
              </a:rPr>
              <a:t>organización </a:t>
            </a:r>
            <a:r>
              <a:rPr dirty="0" sz="1800">
                <a:latin typeface="Tahoma"/>
                <a:cs typeface="Tahoma"/>
              </a:rPr>
              <a:t>de </a:t>
            </a:r>
            <a:r>
              <a:rPr dirty="0" sz="1800" spc="-5">
                <a:latin typeface="Tahoma"/>
                <a:cs typeface="Tahoma"/>
              </a:rPr>
              <a:t>este evento.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algn="just" marL="12700" marR="6985">
              <a:lnSpc>
                <a:spcPct val="108600"/>
              </a:lnSpc>
              <a:spcBef>
                <a:spcPts val="1410"/>
              </a:spcBef>
            </a:pPr>
            <a:r>
              <a:rPr dirty="0" sz="1800" spc="-5" b="1">
                <a:latin typeface="Tahoma"/>
                <a:cs typeface="Tahoma"/>
              </a:rPr>
              <a:t>Espero que esta ponencia haya sido de </a:t>
            </a:r>
            <a:r>
              <a:rPr dirty="0" sz="1800" b="1">
                <a:latin typeface="Tahoma"/>
                <a:cs typeface="Tahoma"/>
              </a:rPr>
              <a:t>su </a:t>
            </a:r>
            <a:r>
              <a:rPr dirty="0" sz="1800" spc="-5" b="1">
                <a:latin typeface="Tahoma"/>
                <a:cs typeface="Tahoma"/>
              </a:rPr>
              <a:t>agrado </a:t>
            </a:r>
            <a:r>
              <a:rPr dirty="0" sz="1800" spc="-52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e </a:t>
            </a:r>
            <a:r>
              <a:rPr dirty="0" sz="1800" spc="-5" b="1">
                <a:latin typeface="Tahoma"/>
                <a:cs typeface="Tahoma"/>
              </a:rPr>
              <a:t>interés, quedo </a:t>
            </a:r>
            <a:r>
              <a:rPr dirty="0" sz="1800" b="1">
                <a:latin typeface="Tahoma"/>
                <a:cs typeface="Tahoma"/>
              </a:rPr>
              <a:t>a su </a:t>
            </a:r>
            <a:r>
              <a:rPr dirty="0" sz="1800" spc="-5" b="1">
                <a:latin typeface="Tahoma"/>
                <a:cs typeface="Tahoma"/>
              </a:rPr>
              <a:t>disposición para </a:t>
            </a:r>
            <a:r>
              <a:rPr dirty="0" sz="1800" spc="-10" b="1">
                <a:latin typeface="Tahoma"/>
                <a:cs typeface="Tahoma"/>
              </a:rPr>
              <a:t>cualquier </a:t>
            </a:r>
            <a:r>
              <a:rPr dirty="0" sz="1800" spc="-5" b="1">
                <a:latin typeface="Tahoma"/>
                <a:cs typeface="Tahoma"/>
              </a:rPr>
              <a:t> consulta.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225" y="2157730"/>
            <a:ext cx="2749550" cy="40932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1289558"/>
            <a:ext cx="9939655" cy="268605"/>
          </a:xfrm>
          <a:custGeom>
            <a:avLst/>
            <a:gdLst/>
            <a:ahLst/>
            <a:cxnLst/>
            <a:rect l="l" t="t" r="r" b="b"/>
            <a:pathLst>
              <a:path w="9939655" h="268605">
                <a:moveTo>
                  <a:pt x="9939274" y="0"/>
                </a:moveTo>
                <a:lnTo>
                  <a:pt x="0" y="0"/>
                </a:lnTo>
                <a:lnTo>
                  <a:pt x="0" y="268224"/>
                </a:lnTo>
                <a:lnTo>
                  <a:pt x="9939274" y="268224"/>
                </a:lnTo>
                <a:lnTo>
                  <a:pt x="99392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94588" y="2139696"/>
            <a:ext cx="9230360" cy="4533265"/>
            <a:chOff x="894588" y="2139696"/>
            <a:chExt cx="9230360" cy="4533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" y="2139696"/>
              <a:ext cx="4982718" cy="2798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623" y="3928872"/>
              <a:ext cx="6275070" cy="27439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289558"/>
            <a:ext cx="9939655" cy="431800"/>
          </a:xfrm>
          <a:prstGeom prst="rect"/>
          <a:solidFill>
            <a:srgbClr val="001F5F"/>
          </a:solidFill>
        </p:spPr>
        <p:txBody>
          <a:bodyPr wrap="square" lIns="0" tIns="635" rIns="0" bIns="0" rtlCol="0" vert="horz">
            <a:spAutoFit/>
          </a:bodyPr>
          <a:lstStyle/>
          <a:p>
            <a:pPr marL="2244725">
              <a:lnSpc>
                <a:spcPct val="100000"/>
              </a:lnSpc>
              <a:spcBef>
                <a:spcPts val="5"/>
              </a:spcBef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Ley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31/1995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Art. 3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00AFEF"/>
                </a:solidFill>
                <a:latin typeface="Tahoma"/>
                <a:cs typeface="Tahoma"/>
              </a:rPr>
              <a:t>ÁMBITO</a:t>
            </a:r>
            <a:r>
              <a:rPr dirty="0" sz="2600" spc="-2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00AFEF"/>
                </a:solidFill>
                <a:latin typeface="Tahoma"/>
                <a:cs typeface="Tahoma"/>
              </a:rPr>
              <a:t>DE</a:t>
            </a:r>
            <a:r>
              <a:rPr dirty="0" sz="2600" spc="-15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00AFEF"/>
                </a:solidFill>
                <a:latin typeface="Tahoma"/>
                <a:cs typeface="Tahoma"/>
              </a:rPr>
              <a:t>APLICACIÓN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4305" y="2272411"/>
            <a:ext cx="7901305" cy="3658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3679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Verdana"/>
                <a:cs typeface="Verdana"/>
              </a:rPr>
              <a:t>Ley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31/1995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Artículo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3</a:t>
            </a:r>
            <a:r>
              <a:rPr dirty="0" sz="1600">
                <a:latin typeface="Verdana"/>
                <a:cs typeface="Verdana"/>
              </a:rPr>
              <a:t>. </a:t>
            </a:r>
            <a:r>
              <a:rPr dirty="0" sz="1600" spc="-5">
                <a:latin typeface="Verdana"/>
                <a:cs typeface="Verdana"/>
              </a:rPr>
              <a:t>Ámbito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 aplicación.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12700" marR="6350" indent="228600">
              <a:lnSpc>
                <a:spcPct val="101299"/>
              </a:lnSpc>
              <a:spcBef>
                <a:spcPts val="1480"/>
              </a:spcBef>
            </a:pPr>
            <a:r>
              <a:rPr dirty="0" sz="1600" spc="-5">
                <a:latin typeface="Verdana"/>
                <a:cs typeface="Verdana"/>
              </a:rPr>
              <a:t>2.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La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presente</a:t>
            </a:r>
            <a:r>
              <a:rPr dirty="0" sz="1600" spc="2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Ley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no</a:t>
            </a:r>
            <a:r>
              <a:rPr dirty="0" sz="1600" spc="15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será</a:t>
            </a:r>
            <a:r>
              <a:rPr dirty="0" sz="1600" spc="1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de </a:t>
            </a:r>
            <a:r>
              <a:rPr dirty="0" sz="1600" spc="-5" b="1">
                <a:latin typeface="Verdana"/>
                <a:cs typeface="Verdana"/>
              </a:rPr>
              <a:t>aplicación</a:t>
            </a:r>
            <a:r>
              <a:rPr dirty="0" sz="1600" spc="50" b="1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aquellas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actividades</a:t>
            </a:r>
            <a:r>
              <a:rPr dirty="0" sz="1600" spc="45" b="1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cuyas </a:t>
            </a:r>
            <a:r>
              <a:rPr dirty="0" sz="1600" spc="-5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particularidades </a:t>
            </a:r>
            <a:r>
              <a:rPr dirty="0" sz="1600" spc="-10">
                <a:latin typeface="Verdana"/>
                <a:cs typeface="Verdana"/>
              </a:rPr>
              <a:t>lo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impidan</a:t>
            </a:r>
            <a:r>
              <a:rPr dirty="0" sz="1600">
                <a:latin typeface="Verdana"/>
                <a:cs typeface="Verdana"/>
              </a:rPr>
              <a:t> en </a:t>
            </a:r>
            <a:r>
              <a:rPr dirty="0" sz="1600" spc="-5">
                <a:latin typeface="Verdana"/>
                <a:cs typeface="Verdana"/>
              </a:rPr>
              <a:t>el ámbito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las</a:t>
            </a:r>
            <a:r>
              <a:rPr dirty="0" sz="1600" spc="-5">
                <a:latin typeface="Verdana"/>
                <a:cs typeface="Verdana"/>
              </a:rPr>
              <a:t> funciones públicas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 marL="513715" indent="-273050">
              <a:lnSpc>
                <a:spcPct val="100000"/>
              </a:lnSpc>
              <a:buFont typeface="Verdana"/>
              <a:buChar char="–"/>
              <a:tabLst>
                <a:tab pos="513715" algn="l"/>
                <a:tab pos="514350" algn="l"/>
              </a:tabLst>
            </a:pPr>
            <a:r>
              <a:rPr dirty="0" sz="1600" spc="-10" b="1">
                <a:latin typeface="Verdana"/>
                <a:cs typeface="Verdana"/>
              </a:rPr>
              <a:t>Policía, </a:t>
            </a:r>
            <a:r>
              <a:rPr dirty="0" sz="1600" spc="-5" b="1">
                <a:latin typeface="Verdana"/>
                <a:cs typeface="Verdana"/>
              </a:rPr>
              <a:t>seguridad</a:t>
            </a:r>
            <a:r>
              <a:rPr dirty="0" sz="1600" spc="15" b="1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resguardo </a:t>
            </a:r>
            <a:r>
              <a:rPr dirty="0" sz="1600">
                <a:latin typeface="Verdana"/>
                <a:cs typeface="Verdana"/>
              </a:rPr>
              <a:t>aduanero.</a:t>
            </a:r>
            <a:endParaRPr sz="1600">
              <a:latin typeface="Verdana"/>
              <a:cs typeface="Verdana"/>
            </a:endParaRPr>
          </a:p>
          <a:p>
            <a:pPr marL="469900" marR="12700" indent="-228600">
              <a:lnSpc>
                <a:spcPct val="101299"/>
              </a:lnSpc>
              <a:spcBef>
                <a:spcPts val="905"/>
              </a:spcBef>
              <a:buChar char="–"/>
              <a:tabLst>
                <a:tab pos="469900" algn="l"/>
              </a:tabLst>
            </a:pPr>
            <a:r>
              <a:rPr dirty="0" sz="1600" spc="-5">
                <a:latin typeface="Verdana"/>
                <a:cs typeface="Verdana"/>
              </a:rPr>
              <a:t>Servicios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operativos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protección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civil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peritaje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forense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los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casos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 </a:t>
            </a:r>
            <a:r>
              <a:rPr dirty="0" sz="1600" spc="-5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grave riesgo,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catástrofe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calamidad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pública.</a:t>
            </a:r>
            <a:endParaRPr sz="16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19"/>
              </a:spcBef>
              <a:buChar char="–"/>
              <a:tabLst>
                <a:tab pos="469900" algn="l"/>
              </a:tabLst>
            </a:pPr>
            <a:r>
              <a:rPr dirty="0" sz="1600" spc="-5">
                <a:latin typeface="Verdana"/>
                <a:cs typeface="Verdana"/>
              </a:rPr>
              <a:t>Fuerzas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Armadas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actividades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militares</a:t>
            </a:r>
            <a:r>
              <a:rPr dirty="0" sz="1600">
                <a:latin typeface="Verdana"/>
                <a:cs typeface="Verdana"/>
              </a:rPr>
              <a:t> de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la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Guardia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Civil.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algn="just" marL="12700" marR="5080" indent="228600">
              <a:lnSpc>
                <a:spcPct val="101299"/>
              </a:lnSpc>
            </a:pPr>
            <a:r>
              <a:rPr dirty="0" sz="1600" spc="-5" b="1">
                <a:latin typeface="Verdana"/>
                <a:cs typeface="Verdana"/>
              </a:rPr>
              <a:t>No</a:t>
            </a:r>
            <a:r>
              <a:rPr dirty="0" sz="1600" spc="-5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obstante,</a:t>
            </a:r>
            <a:r>
              <a:rPr dirty="0" sz="1600" spc="-40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esta</a:t>
            </a:r>
            <a:r>
              <a:rPr dirty="0" sz="1600" spc="-6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Ley</a:t>
            </a:r>
            <a:r>
              <a:rPr dirty="0" sz="1600" spc="-50" b="1">
                <a:latin typeface="Verdana"/>
                <a:cs typeface="Verdana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inspirará</a:t>
            </a:r>
            <a:r>
              <a:rPr dirty="0" u="heavy" sz="16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</a:t>
            </a:r>
            <a:r>
              <a:rPr dirty="0" u="heavy" sz="16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normativa</a:t>
            </a:r>
            <a:r>
              <a:rPr dirty="0" u="heavy" sz="16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específica</a:t>
            </a:r>
            <a:r>
              <a:rPr dirty="0" sz="1600" spc="-30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que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se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dicte </a:t>
            </a:r>
            <a:r>
              <a:rPr dirty="0" sz="1600" spc="-53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para</a:t>
            </a:r>
            <a:r>
              <a:rPr dirty="0" sz="1600" spc="-5" b="1">
                <a:latin typeface="Verdana"/>
                <a:cs typeface="Verdana"/>
              </a:rPr>
              <a:t> regular</a:t>
            </a:r>
            <a:r>
              <a:rPr dirty="0" sz="1600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la</a:t>
            </a:r>
            <a:r>
              <a:rPr dirty="0" sz="1600" spc="-5" b="1">
                <a:latin typeface="Verdana"/>
                <a:cs typeface="Verdana"/>
              </a:rPr>
              <a:t> protección</a:t>
            </a:r>
            <a:r>
              <a:rPr dirty="0" sz="1600" b="1">
                <a:latin typeface="Verdana"/>
                <a:cs typeface="Verdana"/>
              </a:rPr>
              <a:t> de</a:t>
            </a:r>
            <a:r>
              <a:rPr dirty="0" sz="1600" spc="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la</a:t>
            </a:r>
            <a:r>
              <a:rPr dirty="0" sz="1600" spc="-5" b="1">
                <a:latin typeface="Verdana"/>
                <a:cs typeface="Verdana"/>
              </a:rPr>
              <a:t> seguridad</a:t>
            </a:r>
            <a:r>
              <a:rPr dirty="0" sz="160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y</a:t>
            </a:r>
            <a:r>
              <a:rPr dirty="0" sz="1600" b="1">
                <a:latin typeface="Verdana"/>
                <a:cs typeface="Verdana"/>
              </a:rPr>
              <a:t> la</a:t>
            </a:r>
            <a:r>
              <a:rPr dirty="0" sz="1600" spc="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salud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de</a:t>
            </a:r>
            <a:r>
              <a:rPr dirty="0" sz="1600" spc="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los </a:t>
            </a:r>
            <a:r>
              <a:rPr dirty="0" sz="1600" spc="-5" b="1">
                <a:latin typeface="Verdana"/>
                <a:cs typeface="Verdana"/>
              </a:rPr>
              <a:t> trabajadores que prestan sus servicios</a:t>
            </a:r>
            <a:r>
              <a:rPr dirty="0" sz="160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en </a:t>
            </a:r>
            <a:r>
              <a:rPr dirty="0" sz="1600" spc="-10" b="1">
                <a:latin typeface="Verdana"/>
                <a:cs typeface="Verdana"/>
              </a:rPr>
              <a:t>las</a:t>
            </a:r>
            <a:r>
              <a:rPr dirty="0" sz="1600" spc="1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indicadas </a:t>
            </a:r>
            <a:r>
              <a:rPr dirty="0" sz="1600" b="1">
                <a:latin typeface="Verdana"/>
                <a:cs typeface="Verdana"/>
              </a:rPr>
              <a:t>actividades.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1624838"/>
            <a:ext cx="9939655" cy="431800"/>
          </a:xfrm>
          <a:prstGeom prst="rect"/>
          <a:solidFill>
            <a:srgbClr val="001F5F"/>
          </a:solidFill>
        </p:spPr>
        <p:txBody>
          <a:bodyPr wrap="square" lIns="0" tIns="635" rIns="0" bIns="0" rtlCol="0" vert="horz">
            <a:spAutoFit/>
          </a:bodyPr>
          <a:lstStyle/>
          <a:p>
            <a:pPr marL="2244725">
              <a:lnSpc>
                <a:spcPct val="100000"/>
              </a:lnSpc>
              <a:spcBef>
                <a:spcPts val="5"/>
              </a:spcBef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Sentencia</a:t>
            </a:r>
            <a:r>
              <a:rPr dirty="0" sz="26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TJCE/2006/12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4489" y="2697606"/>
            <a:ext cx="68440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7200" algn="l"/>
                <a:tab pos="2185670" algn="l"/>
                <a:tab pos="2911475" algn="l"/>
                <a:tab pos="3314700" algn="l"/>
                <a:tab pos="4204335" algn="l"/>
                <a:tab pos="4610735" algn="l"/>
                <a:tab pos="5048250" algn="l"/>
                <a:tab pos="6453505" algn="l"/>
              </a:tabLst>
            </a:pPr>
            <a:r>
              <a:rPr dirty="0" sz="1600" spc="-10">
                <a:latin typeface="Verdana"/>
                <a:cs typeface="Verdana"/>
              </a:rPr>
              <a:t>inc</a:t>
            </a:r>
            <a:r>
              <a:rPr dirty="0" sz="1600">
                <a:latin typeface="Verdana"/>
                <a:cs typeface="Verdana"/>
              </a:rPr>
              <a:t>u</a:t>
            </a:r>
            <a:r>
              <a:rPr dirty="0" sz="1600" spc="-10">
                <a:latin typeface="Verdana"/>
                <a:cs typeface="Verdana"/>
              </a:rPr>
              <a:t>mp</a:t>
            </a:r>
            <a:r>
              <a:rPr dirty="0" sz="1600">
                <a:latin typeface="Verdana"/>
                <a:cs typeface="Verdana"/>
              </a:rPr>
              <a:t>l</a:t>
            </a:r>
            <a:r>
              <a:rPr dirty="0" sz="1600" spc="-10">
                <a:latin typeface="Verdana"/>
                <a:cs typeface="Verdana"/>
              </a:rPr>
              <a:t>im</a:t>
            </a:r>
            <a:r>
              <a:rPr dirty="0" sz="1600" spc="-5">
                <a:latin typeface="Verdana"/>
                <a:cs typeface="Verdana"/>
              </a:rPr>
              <a:t>ie</a:t>
            </a:r>
            <a:r>
              <a:rPr dirty="0" sz="1600" spc="-10">
                <a:latin typeface="Verdana"/>
                <a:cs typeface="Verdana"/>
              </a:rPr>
              <a:t>n</a:t>
            </a:r>
            <a:r>
              <a:rPr dirty="0" sz="1600" spc="-5">
                <a:latin typeface="Verdana"/>
                <a:cs typeface="Verdana"/>
              </a:rPr>
              <a:t>to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de</a:t>
            </a:r>
            <a:r>
              <a:rPr dirty="0" sz="1600" spc="-5">
                <a:latin typeface="Verdana"/>
                <a:cs typeface="Verdana"/>
              </a:rPr>
              <a:t>l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5">
                <a:latin typeface="Verdana"/>
                <a:cs typeface="Verdana"/>
              </a:rPr>
              <a:t>R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15">
                <a:latin typeface="Verdana"/>
                <a:cs typeface="Verdana"/>
              </a:rPr>
              <a:t>in</a:t>
            </a:r>
            <a:r>
              <a:rPr dirty="0" sz="1600" spc="-5">
                <a:latin typeface="Verdana"/>
                <a:cs typeface="Verdana"/>
              </a:rPr>
              <a:t>o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d</a:t>
            </a:r>
            <a:r>
              <a:rPr dirty="0" sz="1600" spc="-5">
                <a:latin typeface="Verdana"/>
                <a:cs typeface="Verdana"/>
              </a:rPr>
              <a:t>e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Es</a:t>
            </a:r>
            <a:r>
              <a:rPr dirty="0" sz="1600">
                <a:latin typeface="Verdana"/>
                <a:cs typeface="Verdana"/>
              </a:rPr>
              <a:t>p</a:t>
            </a:r>
            <a:r>
              <a:rPr dirty="0" sz="1600" spc="-5">
                <a:latin typeface="Verdana"/>
                <a:cs typeface="Verdana"/>
              </a:rPr>
              <a:t>aña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5">
                <a:latin typeface="Verdana"/>
                <a:cs typeface="Verdana"/>
              </a:rPr>
              <a:t>d</a:t>
            </a:r>
            <a:r>
              <a:rPr dirty="0" sz="1600" spc="-5">
                <a:latin typeface="Verdana"/>
                <a:cs typeface="Verdana"/>
              </a:rPr>
              <a:t>e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la</a:t>
            </a:r>
            <a:r>
              <a:rPr dirty="0" sz="1600" spc="-5">
                <a:latin typeface="Verdana"/>
                <a:cs typeface="Verdana"/>
              </a:rPr>
              <a:t>s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5">
                <a:latin typeface="Verdana"/>
                <a:cs typeface="Verdana"/>
              </a:rPr>
              <a:t>o</a:t>
            </a:r>
            <a:r>
              <a:rPr dirty="0" sz="1600" spc="10">
                <a:latin typeface="Verdana"/>
                <a:cs typeface="Verdana"/>
              </a:rPr>
              <a:t>b</a:t>
            </a:r>
            <a:r>
              <a:rPr dirty="0" sz="1600" spc="-5">
                <a:latin typeface="Verdana"/>
                <a:cs typeface="Verdana"/>
              </a:rPr>
              <a:t>l</a:t>
            </a:r>
            <a:r>
              <a:rPr dirty="0" sz="1600" spc="-10">
                <a:latin typeface="Verdana"/>
                <a:cs typeface="Verdana"/>
              </a:rPr>
              <a:t>iga</a:t>
            </a:r>
            <a:r>
              <a:rPr dirty="0" sz="1600" spc="-5">
                <a:latin typeface="Verdana"/>
                <a:cs typeface="Verdana"/>
              </a:rPr>
              <a:t>c</a:t>
            </a:r>
            <a:r>
              <a:rPr dirty="0" sz="1600" spc="-10">
                <a:latin typeface="Verdana"/>
                <a:cs typeface="Verdana"/>
              </a:rPr>
              <a:t>i</a:t>
            </a:r>
            <a:r>
              <a:rPr dirty="0" sz="1600">
                <a:latin typeface="Verdana"/>
                <a:cs typeface="Verdana"/>
              </a:rPr>
              <a:t>o</a:t>
            </a:r>
            <a:r>
              <a:rPr dirty="0" sz="1600" spc="-5">
                <a:latin typeface="Verdana"/>
                <a:cs typeface="Verdana"/>
              </a:rPr>
              <a:t>n</a:t>
            </a:r>
            <a:r>
              <a:rPr dirty="0" sz="1600" spc="-10">
                <a:latin typeface="Verdana"/>
                <a:cs typeface="Verdana"/>
              </a:rPr>
              <a:t>e</a:t>
            </a:r>
            <a:r>
              <a:rPr dirty="0" sz="1600" spc="-5">
                <a:latin typeface="Verdana"/>
                <a:cs typeface="Verdana"/>
              </a:rPr>
              <a:t>s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5">
                <a:latin typeface="Verdana"/>
                <a:cs typeface="Verdana"/>
              </a:rPr>
              <a:t>q</a:t>
            </a:r>
            <a:r>
              <a:rPr dirty="0" sz="1600" spc="-5">
                <a:latin typeface="Verdana"/>
                <a:cs typeface="Verdana"/>
              </a:rPr>
              <a:t>ue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4489" y="2407437"/>
            <a:ext cx="7192009" cy="5588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1304925" algn="l"/>
                <a:tab pos="3176905" algn="l"/>
                <a:tab pos="4162425" algn="l"/>
                <a:tab pos="5492750" algn="l"/>
                <a:tab pos="6057265" algn="l"/>
                <a:tab pos="6988175" algn="l"/>
              </a:tabLst>
            </a:pP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S</a:t>
            </a:r>
            <a:r>
              <a:rPr dirty="0" u="heavy" sz="16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enten</a:t>
            </a:r>
            <a:r>
              <a:rPr dirty="0" u="heavy" sz="1600" spc="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c</a:t>
            </a:r>
            <a:r>
              <a:rPr dirty="0" u="heavy" sz="1600" spc="-1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i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	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T</a:t>
            </a:r>
            <a:r>
              <a:rPr dirty="0" u="heavy" sz="1600" spc="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J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CE/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2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0</a:t>
            </a:r>
            <a:r>
              <a:rPr dirty="0" u="heavy" sz="1600" spc="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0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6</a:t>
            </a:r>
            <a:r>
              <a:rPr dirty="0" u="heavy" sz="16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/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1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2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	</a:t>
            </a:r>
            <a:r>
              <a:rPr dirty="0" u="heavy" sz="16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Asu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nto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	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C</a:t>
            </a:r>
            <a:r>
              <a:rPr dirty="0" u="heavy" sz="1600" spc="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-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132</a:t>
            </a:r>
            <a:r>
              <a:rPr dirty="0" u="heavy" sz="16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-</a:t>
            </a:r>
            <a:r>
              <a:rPr dirty="0" u="heavy" sz="16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04</a:t>
            </a:r>
            <a:r>
              <a:rPr dirty="0" sz="1600" spc="-5">
                <a:latin typeface="Verdana"/>
                <a:cs typeface="Verdana"/>
              </a:rPr>
              <a:t>,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qu</a:t>
            </a:r>
            <a:r>
              <a:rPr dirty="0" sz="1600" spc="-5">
                <a:latin typeface="Verdana"/>
                <a:cs typeface="Verdana"/>
              </a:rPr>
              <a:t>e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de</a:t>
            </a:r>
            <a:r>
              <a:rPr dirty="0" sz="1600" spc="-5">
                <a:latin typeface="Verdana"/>
                <a:cs typeface="Verdana"/>
              </a:rPr>
              <a:t>c</a:t>
            </a:r>
            <a:r>
              <a:rPr dirty="0" sz="1600" spc="-10">
                <a:latin typeface="Verdana"/>
                <a:cs typeface="Verdana"/>
              </a:rPr>
              <a:t>la</a:t>
            </a:r>
            <a:r>
              <a:rPr dirty="0" sz="1600" spc="10">
                <a:latin typeface="Verdana"/>
                <a:cs typeface="Verdana"/>
              </a:rPr>
              <a:t>r</a:t>
            </a:r>
            <a:r>
              <a:rPr dirty="0" sz="1600" spc="-5">
                <a:latin typeface="Verdana"/>
                <a:cs typeface="Verdana"/>
              </a:rPr>
              <a:t>ó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5">
                <a:latin typeface="Verdana"/>
                <a:cs typeface="Verdana"/>
              </a:rPr>
              <a:t>l</a:t>
            </a:r>
            <a:endParaRPr sz="1600">
              <a:latin typeface="Verdana"/>
              <a:cs typeface="Verdana"/>
            </a:endParaRPr>
          </a:p>
          <a:p>
            <a:pPr algn="r" marR="19685">
              <a:lnSpc>
                <a:spcPct val="100000"/>
              </a:lnSpc>
              <a:spcBef>
                <a:spcPts val="180"/>
              </a:spcBef>
            </a:pPr>
            <a:r>
              <a:rPr dirty="0" sz="1600" spc="-10">
                <a:latin typeface="Verdana"/>
                <a:cs typeface="Verdana"/>
              </a:rPr>
              <a:t>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4489" y="2940837"/>
            <a:ext cx="7187565" cy="1094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600"/>
              </a:lnSpc>
              <a:spcBef>
                <a:spcPts val="95"/>
              </a:spcBef>
            </a:pPr>
            <a:r>
              <a:rPr dirty="0" sz="1600" spc="-10">
                <a:latin typeface="Verdana"/>
                <a:cs typeface="Verdana"/>
              </a:rPr>
              <a:t>incumben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en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virtud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la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Directiva</a:t>
            </a:r>
            <a:r>
              <a:rPr dirty="0" u="sng" sz="16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89/391/CEE</a:t>
            </a:r>
            <a:r>
              <a:rPr dirty="0" sz="1600" spc="-5">
                <a:latin typeface="Verdana"/>
                <a:cs typeface="Verdana"/>
              </a:rPr>
              <a:t>,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respecto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las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Fuerzas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Cuerpos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Seguridad,</a:t>
            </a:r>
            <a:r>
              <a:rPr dirty="0" sz="1600">
                <a:latin typeface="Verdana"/>
                <a:cs typeface="Verdana"/>
              </a:rPr>
              <a:t> al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no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haber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adaptado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íntegramente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su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ordenamiento jurídico interno a </a:t>
            </a:r>
            <a:r>
              <a:rPr dirty="0" sz="1600" spc="-10">
                <a:latin typeface="Verdana"/>
                <a:cs typeface="Verdana"/>
              </a:rPr>
              <a:t>los </a:t>
            </a:r>
            <a:r>
              <a:rPr dirty="0" sz="1600" spc="-5">
                <a:latin typeface="Verdana"/>
                <a:cs typeface="Verdana"/>
              </a:rPr>
              <a:t>artículos 2, apartados 1 y 2 y 4 </a:t>
            </a:r>
            <a:r>
              <a:rPr dirty="0" sz="1600" spc="-10">
                <a:latin typeface="Verdana"/>
                <a:cs typeface="Verdana"/>
              </a:rPr>
              <a:t>de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dicha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Directiva.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387" y="2458212"/>
            <a:ext cx="2359921" cy="22166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123" y="955802"/>
            <a:ext cx="9490075" cy="96202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635" rIns="0" bIns="0" rtlCol="0" vert="horz">
            <a:spAutoFit/>
          </a:bodyPr>
          <a:lstStyle/>
          <a:p>
            <a:pPr marL="1798320">
              <a:lnSpc>
                <a:spcPct val="100000"/>
              </a:lnSpc>
              <a:spcBef>
                <a:spcPts val="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Conclusiones</a:t>
            </a:r>
            <a:r>
              <a:rPr dirty="0" sz="2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sobre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2600" b="1">
                <a:solidFill>
                  <a:srgbClr val="00AFEF"/>
                </a:solidFill>
                <a:latin typeface="Tahoma"/>
                <a:cs typeface="Tahoma"/>
              </a:rPr>
              <a:t>aplicación</a:t>
            </a:r>
            <a:r>
              <a:rPr dirty="0" sz="2600" spc="-2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endParaRPr sz="2600">
              <a:latin typeface="Tahoma"/>
              <a:cs typeface="Tahoma"/>
            </a:endParaRPr>
          </a:p>
          <a:p>
            <a:pPr marL="1798320">
              <a:lnSpc>
                <a:spcPct val="100000"/>
              </a:lnSpc>
              <a:spcBef>
                <a:spcPts val="1055"/>
              </a:spcBef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Ley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31/1995</a:t>
            </a:r>
            <a:r>
              <a:rPr dirty="0" sz="26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Cuerpos</a:t>
            </a:r>
            <a:r>
              <a:rPr dirty="0" sz="2600" spc="-10" b="1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AFEF"/>
                </a:solidFill>
                <a:latin typeface="Tahoma"/>
                <a:cs typeface="Tahoma"/>
              </a:rPr>
              <a:t>Policiales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5285" y="2344038"/>
            <a:ext cx="6802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1645" algn="l"/>
                <a:tab pos="1042035" algn="l"/>
                <a:tab pos="2236470" algn="l"/>
                <a:tab pos="2696210" algn="l"/>
                <a:tab pos="4150995" algn="l"/>
                <a:tab pos="4612640" algn="l"/>
                <a:tab pos="5681980" algn="l"/>
              </a:tabLst>
            </a:pPr>
            <a:r>
              <a:rPr dirty="0" sz="1600" spc="-10" b="1" i="1">
                <a:latin typeface="Verdana"/>
                <a:cs typeface="Verdana"/>
              </a:rPr>
              <a:t>L</a:t>
            </a:r>
            <a:r>
              <a:rPr dirty="0" sz="1600" spc="-5" b="1" i="1">
                <a:latin typeface="Verdana"/>
                <a:cs typeface="Verdana"/>
              </a:rPr>
              <a:t>a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Le</a:t>
            </a:r>
            <a:r>
              <a:rPr dirty="0" sz="1600" spc="-5" b="1" i="1">
                <a:latin typeface="Verdana"/>
                <a:cs typeface="Verdana"/>
              </a:rPr>
              <a:t>y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5" b="1" i="1">
                <a:latin typeface="Verdana"/>
                <a:cs typeface="Verdana"/>
              </a:rPr>
              <a:t>3</a:t>
            </a:r>
            <a:r>
              <a:rPr dirty="0" sz="1600" b="1" i="1">
                <a:latin typeface="Verdana"/>
                <a:cs typeface="Verdana"/>
              </a:rPr>
              <a:t>1</a:t>
            </a:r>
            <a:r>
              <a:rPr dirty="0" sz="1600" spc="5" b="1" i="1">
                <a:latin typeface="Verdana"/>
                <a:cs typeface="Verdana"/>
              </a:rPr>
              <a:t>/</a:t>
            </a:r>
            <a:r>
              <a:rPr dirty="0" sz="1600" spc="-5" b="1" i="1">
                <a:latin typeface="Verdana"/>
                <a:cs typeface="Verdana"/>
              </a:rPr>
              <a:t>1995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d</a:t>
            </a:r>
            <a:r>
              <a:rPr dirty="0" sz="1600" spc="-5" b="1" i="1">
                <a:latin typeface="Verdana"/>
                <a:cs typeface="Verdana"/>
              </a:rPr>
              <a:t>e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5" b="1" i="1">
                <a:latin typeface="Verdana"/>
                <a:cs typeface="Verdana"/>
              </a:rPr>
              <a:t>P</a:t>
            </a:r>
            <a:r>
              <a:rPr dirty="0" sz="1600" b="1" i="1">
                <a:latin typeface="Verdana"/>
                <a:cs typeface="Verdana"/>
              </a:rPr>
              <a:t>r</a:t>
            </a:r>
            <a:r>
              <a:rPr dirty="0" sz="1600" spc="-10" b="1" i="1">
                <a:latin typeface="Verdana"/>
                <a:cs typeface="Verdana"/>
              </a:rPr>
              <a:t>even</a:t>
            </a:r>
            <a:r>
              <a:rPr dirty="0" sz="1600" spc="5" b="1" i="1">
                <a:latin typeface="Verdana"/>
                <a:cs typeface="Verdana"/>
              </a:rPr>
              <a:t>c</a:t>
            </a:r>
            <a:r>
              <a:rPr dirty="0" sz="1600" spc="-15" b="1" i="1">
                <a:latin typeface="Verdana"/>
                <a:cs typeface="Verdana"/>
              </a:rPr>
              <a:t>i</a:t>
            </a:r>
            <a:r>
              <a:rPr dirty="0" sz="1600" spc="-5" b="1" i="1">
                <a:latin typeface="Verdana"/>
                <a:cs typeface="Verdana"/>
              </a:rPr>
              <a:t>ón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d</a:t>
            </a:r>
            <a:r>
              <a:rPr dirty="0" sz="1600" spc="-5" b="1" i="1">
                <a:latin typeface="Verdana"/>
                <a:cs typeface="Verdana"/>
              </a:rPr>
              <a:t>e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R</a:t>
            </a:r>
            <a:r>
              <a:rPr dirty="0" sz="1600" spc="-5" b="1" i="1">
                <a:latin typeface="Verdana"/>
                <a:cs typeface="Verdana"/>
              </a:rPr>
              <a:t>i</a:t>
            </a:r>
            <a:r>
              <a:rPr dirty="0" sz="1600" spc="-10" b="1" i="1">
                <a:latin typeface="Verdana"/>
                <a:cs typeface="Verdana"/>
              </a:rPr>
              <a:t>es</a:t>
            </a:r>
            <a:r>
              <a:rPr dirty="0" sz="1600" b="1" i="1">
                <a:latin typeface="Verdana"/>
                <a:cs typeface="Verdana"/>
              </a:rPr>
              <a:t>g</a:t>
            </a:r>
            <a:r>
              <a:rPr dirty="0" sz="1600" spc="-5" b="1" i="1">
                <a:latin typeface="Verdana"/>
                <a:cs typeface="Verdana"/>
              </a:rPr>
              <a:t>os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L</a:t>
            </a:r>
            <a:r>
              <a:rPr dirty="0" sz="1600" spc="10" b="1" i="1">
                <a:latin typeface="Verdana"/>
                <a:cs typeface="Verdana"/>
              </a:rPr>
              <a:t>a</a:t>
            </a:r>
            <a:r>
              <a:rPr dirty="0" sz="1600" spc="-10" b="1" i="1">
                <a:latin typeface="Verdana"/>
                <a:cs typeface="Verdana"/>
              </a:rPr>
              <a:t>bor</a:t>
            </a:r>
            <a:r>
              <a:rPr dirty="0" sz="1600" b="1" i="1">
                <a:latin typeface="Verdana"/>
                <a:cs typeface="Verdana"/>
              </a:rPr>
              <a:t>a</a:t>
            </a:r>
            <a:r>
              <a:rPr dirty="0" sz="1600" spc="-15" b="1" i="1">
                <a:latin typeface="Verdana"/>
                <a:cs typeface="Verdana"/>
              </a:rPr>
              <a:t>l</a:t>
            </a:r>
            <a:r>
              <a:rPr dirty="0" sz="1600" spc="-10" b="1" i="1">
                <a:latin typeface="Verdana"/>
                <a:cs typeface="Verdana"/>
              </a:rPr>
              <a:t>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5206" y="2353386"/>
            <a:ext cx="777240" cy="24892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  <a:tabLst>
                <a:tab pos="468630" algn="l"/>
              </a:tabLst>
            </a:pPr>
            <a:r>
              <a:rPr dirty="0" sz="1600" spc="-10" b="1" i="1">
                <a:latin typeface="Verdana"/>
                <a:cs typeface="Verdana"/>
              </a:rPr>
              <a:t>E</a:t>
            </a:r>
            <a:r>
              <a:rPr dirty="0" sz="1600" spc="-5" b="1" i="1">
                <a:latin typeface="Verdana"/>
                <a:cs typeface="Verdana"/>
              </a:rPr>
              <a:t>S</a:t>
            </a:r>
            <a:r>
              <a:rPr dirty="0" sz="1600" b="1" i="1">
                <a:latin typeface="Verdana"/>
                <a:cs typeface="Verdana"/>
              </a:rPr>
              <a:t>	</a:t>
            </a:r>
            <a:r>
              <a:rPr dirty="0" sz="1600" spc="-10" b="1" i="1"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7985" y="2602103"/>
            <a:ext cx="1454150" cy="24701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-10" b="1" i="1">
                <a:latin typeface="Verdana"/>
                <a:cs typeface="Verdana"/>
              </a:rPr>
              <a:t>AP</a:t>
            </a:r>
            <a:r>
              <a:rPr dirty="0" sz="1600" spc="-5" b="1" i="1">
                <a:latin typeface="Verdana"/>
                <a:cs typeface="Verdana"/>
              </a:rPr>
              <a:t>LIC</a:t>
            </a:r>
            <a:r>
              <a:rPr dirty="0" sz="1600" b="1" i="1">
                <a:latin typeface="Verdana"/>
                <a:cs typeface="Verdana"/>
              </a:rPr>
              <a:t>A</a:t>
            </a:r>
            <a:r>
              <a:rPr dirty="0" sz="1600" spc="-5" b="1" i="1">
                <a:latin typeface="Verdana"/>
                <a:cs typeface="Verdana"/>
              </a:rPr>
              <a:t>CIÓN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9666" y="2590926"/>
            <a:ext cx="3458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latin typeface="Verdana"/>
                <a:cs typeface="Verdana"/>
              </a:rPr>
              <a:t>a</a:t>
            </a:r>
            <a:r>
              <a:rPr dirty="0" sz="1600" spc="-2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los</a:t>
            </a:r>
            <a:r>
              <a:rPr dirty="0" sz="1600" spc="-1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Cuerpos</a:t>
            </a:r>
            <a:r>
              <a:rPr dirty="0" sz="1600" spc="-15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de</a:t>
            </a:r>
            <a:r>
              <a:rPr dirty="0" sz="1600" spc="-15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Policía</a:t>
            </a:r>
            <a:r>
              <a:rPr dirty="0" sz="1600" spc="-1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Local.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5285" y="3086226"/>
            <a:ext cx="7768590" cy="24974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700" marR="5080" indent="71120">
              <a:lnSpc>
                <a:spcPct val="101600"/>
              </a:lnSpc>
              <a:spcBef>
                <a:spcPts val="65"/>
              </a:spcBef>
            </a:pPr>
            <a:r>
              <a:rPr dirty="0" sz="1600" spc="-5" i="1">
                <a:latin typeface="Verdana"/>
                <a:cs typeface="Verdana"/>
              </a:rPr>
              <a:t>“En definitiva, siempre y cuando no </a:t>
            </a:r>
            <a:r>
              <a:rPr dirty="0" sz="1600" i="1">
                <a:latin typeface="Verdana"/>
                <a:cs typeface="Verdana"/>
              </a:rPr>
              <a:t>se </a:t>
            </a:r>
            <a:r>
              <a:rPr dirty="0" sz="1600" spc="-5" i="1">
                <a:latin typeface="Verdana"/>
                <a:cs typeface="Verdana"/>
              </a:rPr>
              <a:t>vea comprometido el cumplimiento </a:t>
            </a:r>
            <a:r>
              <a:rPr dirty="0" sz="1600" i="1">
                <a:latin typeface="Verdana"/>
                <a:cs typeface="Verdana"/>
              </a:rPr>
              <a:t> </a:t>
            </a:r>
            <a:r>
              <a:rPr dirty="0" sz="1600" spc="-5" i="1">
                <a:latin typeface="Verdana"/>
                <a:cs typeface="Verdana"/>
              </a:rPr>
              <a:t>de medidas indispensables </a:t>
            </a:r>
            <a:r>
              <a:rPr dirty="0" sz="1600" i="1">
                <a:latin typeface="Verdana"/>
                <a:cs typeface="Verdana"/>
              </a:rPr>
              <a:t>para </a:t>
            </a:r>
            <a:r>
              <a:rPr dirty="0" sz="1600" spc="-5" i="1">
                <a:latin typeface="Verdana"/>
                <a:cs typeface="Verdana"/>
              </a:rPr>
              <a:t>la protección de la vida, de la salud y </a:t>
            </a:r>
            <a:r>
              <a:rPr dirty="0" sz="1600" i="1">
                <a:latin typeface="Verdana"/>
                <a:cs typeface="Verdana"/>
              </a:rPr>
              <a:t>de </a:t>
            </a:r>
            <a:r>
              <a:rPr dirty="0" sz="1600" spc="-5" i="1">
                <a:latin typeface="Verdana"/>
                <a:cs typeface="Verdana"/>
              </a:rPr>
              <a:t>la </a:t>
            </a:r>
            <a:r>
              <a:rPr dirty="0" sz="1600" spc="-550" i="1">
                <a:latin typeface="Verdana"/>
                <a:cs typeface="Verdana"/>
              </a:rPr>
              <a:t> </a:t>
            </a:r>
            <a:r>
              <a:rPr dirty="0" sz="1600" spc="-5" i="1">
                <a:latin typeface="Verdana"/>
                <a:cs typeface="Verdana"/>
              </a:rPr>
              <a:t>seguridad colectiva</a:t>
            </a:r>
            <a:r>
              <a:rPr dirty="0" sz="1600" spc="-5" b="1" i="1">
                <a:latin typeface="Verdana"/>
                <a:cs typeface="Verdana"/>
              </a:rPr>
              <a:t>, debe prevalecer </a:t>
            </a:r>
            <a:r>
              <a:rPr dirty="0" sz="1600" spc="-10" b="1" i="1">
                <a:latin typeface="Verdana"/>
                <a:cs typeface="Verdana"/>
              </a:rPr>
              <a:t>la </a:t>
            </a:r>
            <a:r>
              <a:rPr dirty="0" sz="1600" spc="-5" b="1" i="1">
                <a:latin typeface="Verdana"/>
                <a:cs typeface="Verdana"/>
              </a:rPr>
              <a:t>observancia </a:t>
            </a:r>
            <a:r>
              <a:rPr dirty="0" sz="1600" spc="-10" b="1" i="1">
                <a:latin typeface="Verdana"/>
                <a:cs typeface="Verdana"/>
              </a:rPr>
              <a:t>de la </a:t>
            </a:r>
            <a:r>
              <a:rPr dirty="0" sz="1600" spc="-5" b="1" i="1">
                <a:latin typeface="Verdana"/>
                <a:cs typeface="Verdana"/>
              </a:rPr>
              <a:t>Directiva </a:t>
            </a:r>
            <a:r>
              <a:rPr dirty="0" sz="1600" b="1" i="1">
                <a:latin typeface="Verdana"/>
                <a:cs typeface="Verdana"/>
              </a:rPr>
              <a:t> 89/391/CEE</a:t>
            </a:r>
            <a:r>
              <a:rPr dirty="0" sz="1600" spc="5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para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garantizar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la</a:t>
            </a:r>
            <a:r>
              <a:rPr dirty="0" sz="1600" spc="-5" b="1" i="1">
                <a:latin typeface="Verdana"/>
                <a:cs typeface="Verdana"/>
              </a:rPr>
              <a:t> seguridad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y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la</a:t>
            </a:r>
            <a:r>
              <a:rPr dirty="0" sz="1600" spc="-5" b="1" i="1">
                <a:latin typeface="Verdana"/>
                <a:cs typeface="Verdana"/>
              </a:rPr>
              <a:t> salud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de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los 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trabajadores</a:t>
            </a:r>
            <a:r>
              <a:rPr dirty="0" sz="1600" spc="-10" b="1" i="1">
                <a:latin typeface="Verdana"/>
                <a:cs typeface="Verdana"/>
              </a:rPr>
              <a:t> de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los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cuerpos </a:t>
            </a:r>
            <a:r>
              <a:rPr dirty="0" sz="1600" spc="-10" b="1" i="1">
                <a:latin typeface="Verdana"/>
                <a:cs typeface="Verdana"/>
              </a:rPr>
              <a:t>de</a:t>
            </a:r>
            <a:r>
              <a:rPr dirty="0" sz="1600" spc="-5" b="1" i="1">
                <a:latin typeface="Verdana"/>
                <a:cs typeface="Verdana"/>
              </a:rPr>
              <a:t> policía.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Verdana"/>
              <a:cs typeface="Verdana"/>
            </a:endParaRPr>
          </a:p>
          <a:p>
            <a:pPr algn="just" marL="12700" marR="5080">
              <a:lnSpc>
                <a:spcPct val="101499"/>
              </a:lnSpc>
            </a:pPr>
            <a:r>
              <a:rPr dirty="0" sz="1600" spc="-10" b="1" i="1">
                <a:latin typeface="Verdana"/>
                <a:cs typeface="Verdana"/>
              </a:rPr>
              <a:t>En</a:t>
            </a:r>
            <a:r>
              <a:rPr dirty="0" sz="1600" spc="-5" b="1" i="1">
                <a:latin typeface="Verdana"/>
                <a:cs typeface="Verdana"/>
              </a:rPr>
              <a:t> </a:t>
            </a:r>
            <a:r>
              <a:rPr dirty="0" sz="1600" b="1" i="1">
                <a:latin typeface="Verdana"/>
                <a:cs typeface="Verdana"/>
              </a:rPr>
              <a:t>el</a:t>
            </a:r>
            <a:r>
              <a:rPr dirty="0" sz="1600" spc="5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caso</a:t>
            </a:r>
            <a:r>
              <a:rPr dirty="0" sz="1600" b="1" i="1">
                <a:latin typeface="Verdana"/>
                <a:cs typeface="Verdana"/>
              </a:rPr>
              <a:t> de</a:t>
            </a:r>
            <a:r>
              <a:rPr dirty="0" sz="1600" spc="5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esta</a:t>
            </a:r>
            <a:r>
              <a:rPr dirty="0" sz="1600" spc="-5" b="1" i="1">
                <a:latin typeface="Verdana"/>
                <a:cs typeface="Verdana"/>
              </a:rPr>
              <a:t> situación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EXCEPCIONAL,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se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exige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a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las </a:t>
            </a:r>
            <a:r>
              <a:rPr dirty="0" sz="1600" b="1" i="1">
                <a:latin typeface="Verdana"/>
                <a:cs typeface="Verdana"/>
              </a:rPr>
              <a:t> </a:t>
            </a:r>
            <a:r>
              <a:rPr dirty="0" sz="1600" spc="-5" b="1" i="1">
                <a:latin typeface="Verdana"/>
                <a:cs typeface="Verdana"/>
              </a:rPr>
              <a:t>autoridades </a:t>
            </a:r>
            <a:r>
              <a:rPr dirty="0" sz="1600" spc="-10" b="1" i="1">
                <a:latin typeface="Verdana"/>
                <a:cs typeface="Verdana"/>
              </a:rPr>
              <a:t>competentes </a:t>
            </a:r>
            <a:r>
              <a:rPr dirty="0" sz="1600" spc="-5" b="1" i="1">
                <a:latin typeface="Verdana"/>
                <a:cs typeface="Verdana"/>
              </a:rPr>
              <a:t>deben velar </a:t>
            </a:r>
            <a:r>
              <a:rPr dirty="0" sz="1600" spc="-10" b="1" i="1">
                <a:latin typeface="Verdana"/>
                <a:cs typeface="Verdana"/>
              </a:rPr>
              <a:t>para </a:t>
            </a:r>
            <a:r>
              <a:rPr dirty="0" sz="1600" spc="-5" b="1" i="1">
                <a:latin typeface="Verdana"/>
                <a:cs typeface="Verdana"/>
              </a:rPr>
              <a:t>que </a:t>
            </a:r>
            <a:r>
              <a:rPr dirty="0" sz="1600" spc="-10" b="1" i="1">
                <a:latin typeface="Verdana"/>
                <a:cs typeface="Verdana"/>
              </a:rPr>
              <a:t>la seguridad </a:t>
            </a:r>
            <a:r>
              <a:rPr dirty="0" sz="1600" spc="-5" b="1" i="1">
                <a:latin typeface="Verdana"/>
                <a:cs typeface="Verdana"/>
              </a:rPr>
              <a:t>y </a:t>
            </a:r>
            <a:r>
              <a:rPr dirty="0" sz="1600" spc="-10" b="1" i="1">
                <a:latin typeface="Verdana"/>
                <a:cs typeface="Verdana"/>
              </a:rPr>
              <a:t>la </a:t>
            </a:r>
            <a:r>
              <a:rPr dirty="0" sz="1600" spc="-5" b="1" i="1">
                <a:latin typeface="Verdana"/>
                <a:cs typeface="Verdana"/>
              </a:rPr>
              <a:t> </a:t>
            </a:r>
            <a:r>
              <a:rPr dirty="0" sz="1600" spc="-10" b="1" i="1">
                <a:latin typeface="Verdana"/>
                <a:cs typeface="Verdana"/>
              </a:rPr>
              <a:t>salud </a:t>
            </a:r>
            <a:r>
              <a:rPr dirty="0" sz="1600" b="1" i="1">
                <a:latin typeface="Verdana"/>
                <a:cs typeface="Verdana"/>
              </a:rPr>
              <a:t>de </a:t>
            </a:r>
            <a:r>
              <a:rPr dirty="0" sz="1600" spc="-5" b="1" i="1">
                <a:latin typeface="Verdana"/>
                <a:cs typeface="Verdana"/>
              </a:rPr>
              <a:t>los trabajadores </a:t>
            </a:r>
            <a:r>
              <a:rPr dirty="0" sz="1600" spc="-10" b="1" i="1">
                <a:latin typeface="Verdana"/>
                <a:cs typeface="Verdana"/>
              </a:rPr>
              <a:t>queden </a:t>
            </a:r>
            <a:r>
              <a:rPr dirty="0" sz="1600" spc="-5" b="1" i="1">
                <a:latin typeface="Verdana"/>
                <a:cs typeface="Verdana"/>
              </a:rPr>
              <a:t>aseguradas </a:t>
            </a:r>
            <a:r>
              <a:rPr dirty="0" u="heavy" sz="1600" spc="-10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 </a:t>
            </a:r>
            <a:r>
              <a:rPr dirty="0" u="heavy" sz="1600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 </a:t>
            </a:r>
            <a:r>
              <a:rPr dirty="0" u="heavy" sz="1600" spc="-5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medida </a:t>
            </a:r>
            <a:r>
              <a:rPr dirty="0" u="heavy" sz="1600" spc="-10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</a:t>
            </a:r>
            <a:r>
              <a:rPr dirty="0" u="heavy" sz="1600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lo </a:t>
            </a:r>
            <a:r>
              <a:rPr dirty="0" sz="1600" spc="5" b="1" i="1">
                <a:latin typeface="Verdana"/>
                <a:cs typeface="Verdana"/>
              </a:rPr>
              <a:t> </a:t>
            </a:r>
            <a:r>
              <a:rPr dirty="0" u="heavy" sz="1600" spc="-10" b="1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posible.”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5705" y="3725139"/>
            <a:ext cx="809561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dirty="0" u="heavy" sz="14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https://spl-clm.es/la-inspeccion-provincial-de-trabajo-requiere-al-ayuntamiento-de- </a:t>
            </a:r>
            <a:r>
              <a:rPr dirty="0" sz="1400" b="1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4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albacete-para-la-inclusion-en-el-sistema-de-prevencion-de-riesgos-laborales-a-la-policia- </a:t>
            </a:r>
            <a:r>
              <a:rPr dirty="0" sz="1400" spc="-400" b="1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dirty="0" u="heavy" sz="14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local-de-albacete/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660" y="955548"/>
            <a:ext cx="4001897" cy="23475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Pág.</a:t>
            </a:r>
            <a:r>
              <a:rPr dirty="0" spc="-45"/>
              <a:t> </a:t>
            </a: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 de Windows</dc:creator>
  <dcterms:created xsi:type="dcterms:W3CDTF">2023-03-17T06:59:12Z</dcterms:created>
  <dcterms:modified xsi:type="dcterms:W3CDTF">2023-03-17T06:59:12Z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Microsoft® Word LTSC</vt:lpwstr>
  </property>
  <property fmtid="{D5CDD505-2E9C-101B-9397-08002B2CF9AE}" pid="4" name="LastSaved">
    <vt:filetime>2023-03-17T00:00:00Z</vt:filetime>
  </property>
</Properties>
</file>